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85" r:id="rId2"/>
    <p:sldId id="597" r:id="rId3"/>
    <p:sldId id="580" r:id="rId4"/>
    <p:sldId id="579" r:id="rId5"/>
    <p:sldId id="589" r:id="rId6"/>
    <p:sldId id="598" r:id="rId7"/>
    <p:sldId id="594" r:id="rId8"/>
    <p:sldId id="599" r:id="rId9"/>
    <p:sldId id="585" r:id="rId10"/>
    <p:sldId id="601" r:id="rId11"/>
    <p:sldId id="583" r:id="rId12"/>
    <p:sldId id="584" r:id="rId13"/>
    <p:sldId id="591" r:id="rId14"/>
    <p:sldId id="582" r:id="rId15"/>
    <p:sldId id="603" r:id="rId16"/>
    <p:sldId id="602" r:id="rId17"/>
    <p:sldId id="612" r:id="rId18"/>
    <p:sldId id="613" r:id="rId19"/>
    <p:sldId id="614" r:id="rId20"/>
    <p:sldId id="615" r:id="rId21"/>
    <p:sldId id="616" r:id="rId22"/>
    <p:sldId id="600" r:id="rId23"/>
    <p:sldId id="592" r:id="rId24"/>
    <p:sldId id="611" r:id="rId25"/>
    <p:sldId id="617" r:id="rId26"/>
    <p:sldId id="609" r:id="rId27"/>
    <p:sldId id="588" r:id="rId28"/>
  </p:sldIdLst>
  <p:sldSz cx="9144000" cy="6858000" type="screen4x3"/>
  <p:notesSz cx="6699250" cy="9836150"/>
  <p:custDataLst>
    <p:tags r:id="rId3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loop="1" showNarration="1">
    <p:present/>
    <p:sldAll/>
    <p:penClr>
      <a:schemeClr val="tx1"/>
    </p:penClr>
  </p:showPr>
  <p:clrMru>
    <a:srgbClr val="DEFDB5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00" autoAdjust="0"/>
  </p:normalViewPr>
  <p:slideViewPr>
    <p:cSldViewPr snapToGrid="0">
      <p:cViewPr>
        <p:scale>
          <a:sx n="70" d="100"/>
          <a:sy n="70" d="100"/>
        </p:scale>
        <p:origin x="-1398" y="-72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dLbls>
            <c:delete val="1"/>
          </c:dLbls>
          <c:cat>
            <c:strRef>
              <c:f>Hoja1!$B$3:$B$4</c:f>
              <c:strCache>
                <c:ptCount val="2"/>
                <c:pt idx="0">
                  <c:v>Resto del PGN</c:v>
                </c:pt>
                <c:pt idx="1">
                  <c:v>Compras Públicas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0.06405</cdr:x>
      <cdr:y>0.02258</cdr:y>
    </cdr:from>
    <cdr:to>
      <cdr:x>0.23347</cdr:x>
      <cdr:y>0.17097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23080" y="95534"/>
          <a:ext cx="1119116" cy="62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PY" sz="3600" dirty="0" smtClean="0"/>
            <a:t>29%</a:t>
          </a:r>
          <a:endParaRPr lang="es-PY" sz="3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AACDA-050B-4589-8746-CF8C6D97B01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C7EB3AB9-6736-4E05-9EF0-320B7B987F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2BA38-F9BA-4CE7-90A2-806E9565EAE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  <p:sp>
        <p:nvSpPr>
          <p:cNvPr id="31748" name="Rectangle 1027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91BD2-A51E-4E1C-873D-3D5A944EBE0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416C0-10D3-4826-A3BD-DAA2AE057151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6E1AA-2A61-427C-ADB4-2B1DC8D2DBC5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FE07-67AB-4741-A68E-2191033F5C8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DDFAC-6943-4308-BF8F-E8110DFADDA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F48A4-BA41-40C2-BFC0-0E7D1AF3CE90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A37E3-AE7E-4906-B223-6A06EF13CAF2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D411A-D593-4186-8E4C-1E520BF495B2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403D2-FD36-46E6-9ADC-A02D58BD86E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521A9-7073-43DA-9A4E-36F733554CFD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619CB-C77F-42C4-AD0B-92A73C6E8F8B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5822E-5FDD-4749-8070-5E1F7CA1BD5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56A24-9DA3-4A88-8123-0EA1077C879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A8FB7-C197-4F79-9E33-2973FA2C9F1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D40DF-AB08-4263-92C1-80695EF51EB2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0AAFB-044A-404D-87DD-3B3F5EF9E8E8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-14288"/>
            <a:ext cx="6699250" cy="50244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  <a:ln/>
        </p:spPr>
        <p:txBody>
          <a:bodyPr lIns="89384" tIns="44694" rIns="89384" bIns="4469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PP small"/>
          <p:cNvPicPr>
            <a:picLocks noChangeAspect="1" noChangeArrowheads="1"/>
          </p:cNvPicPr>
          <p:nvPr userDrawn="1"/>
        </p:nvPicPr>
        <p:blipFill>
          <a:blip r:embed="rId4"/>
          <a:srcRect b="34532"/>
          <a:stretch>
            <a:fillRect/>
          </a:stretch>
        </p:blipFill>
        <p:spPr bwMode="auto">
          <a:xfrm>
            <a:off x="5516563" y="6005513"/>
            <a:ext cx="322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81275" y="1639888"/>
            <a:ext cx="6081713" cy="909637"/>
          </a:xfrm>
        </p:spPr>
        <p:txBody>
          <a:bodyPr lIns="91440" rIns="9144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1275" y="25479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33B4F441-92B0-4DB8-B5CC-4C4E7D69556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B9714CD8-61FA-4096-8B28-8635B463DFA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0098BE1F-A609-499F-AD13-01970674B67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10C9822F-C985-4091-B861-E7301EB5204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99C1064-8C6E-44F9-A5E7-40E5E9192C7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64488368-0A1A-4307-AE9B-791B24B3CDD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811B5B85-3E77-44A9-8C27-1CD4BC1FA89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B6F6B802-CCC2-4A71-994D-C41A57DDC05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5611E0AD-48B0-4E66-965C-EC556E52008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EECD06D0-3398-43DC-8260-20A1FE92CD9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879600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CEF0B0C7-6333-4EA8-AC0C-19F1B5F3E28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7173" name="Picture 17" descr="PP small"/>
          <p:cNvPicPr>
            <a:picLocks noChangeAspect="1" noChangeArrowheads="1"/>
          </p:cNvPicPr>
          <p:nvPr userDrawn="1"/>
        </p:nvPicPr>
        <p:blipFill>
          <a:blip r:embed="rId14"/>
          <a:srcRect b="34532"/>
          <a:stretch>
            <a:fillRect/>
          </a:stretch>
        </p:blipFill>
        <p:spPr bwMode="auto">
          <a:xfrm>
            <a:off x="6361113" y="6350000"/>
            <a:ext cx="2463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9.xml"/><Relationship Id="rId7" Type="http://schemas.openxmlformats.org/officeDocument/2006/relationships/oleObject" Target="../embeddings/oleObject4.bin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2.xml"/><Relationship Id="rId7" Type="http://schemas.openxmlformats.org/officeDocument/2006/relationships/oleObject" Target="../embeddings/oleObject5.bin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ppt-vorlagen.de/" TargetMode="Externa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Presupuesto y Contrataciones Públicas</a:t>
            </a:r>
          </a:p>
        </p:txBody>
      </p:sp>
      <p:sp>
        <p:nvSpPr>
          <p:cNvPr id="9219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Ing. Max Rejalaga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5648" y="2838733"/>
            <a:ext cx="3371749" cy="222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Rejalaga y Asociados\Logo y tarjetas\Logo blanco.jpg"/>
          <p:cNvPicPr>
            <a:picLocks noChangeAspect="1" noChangeArrowheads="1"/>
          </p:cNvPicPr>
          <p:nvPr/>
        </p:nvPicPr>
        <p:blipFill>
          <a:blip r:embed="rId4"/>
          <a:srcRect t="25003" b="16836"/>
          <a:stretch>
            <a:fillRect/>
          </a:stretch>
        </p:blipFill>
        <p:spPr bwMode="auto">
          <a:xfrm>
            <a:off x="5500047" y="5841241"/>
            <a:ext cx="3384645" cy="777922"/>
          </a:xfrm>
          <a:prstGeom prst="roundRect">
            <a:avLst>
              <a:gd name="adj" fmla="val 1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Plan Financiero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09563" y="2520950"/>
            <a:ext cx="8497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Blip>
                <a:blip r:embed="rId2"/>
              </a:buBlip>
            </a:pPr>
            <a:endParaRPr lang="es-PY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117600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000" b="1"/>
              <a:t>¿En qué consiste?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82575" y="1901825"/>
            <a:ext cx="85153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La </a:t>
            </a:r>
            <a:r>
              <a:rPr lang="es-PY" sz="2000" kern="0" dirty="0">
                <a:latin typeface="+mn-lt"/>
              </a:rPr>
              <a:t>ejecución presupuestaria se realizará sobre la base de los planes financieros generales e institucionales</a:t>
            </a:r>
            <a:r>
              <a:rPr lang="es-PY" sz="2000" kern="0" dirty="0">
                <a:latin typeface="+mn-lt"/>
              </a:rPr>
              <a:t>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20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Se elaborarán teniendo en cuenta las posibilidades reales de financiamiento del presupuesto aprobado establecido en la programación financiera y la priorización institucional</a:t>
            </a:r>
            <a:r>
              <a:rPr lang="es-PY" sz="2000" kern="0" dirty="0">
                <a:latin typeface="+mn-lt"/>
              </a:rPr>
              <a:t>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20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El Plan Financiero constituirá el límite máximo para contraer compromisos que constituyan obligaciones de pago.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2000" kern="0" dirty="0">
              <a:latin typeface="+mn-lt"/>
            </a:endParaRPr>
          </a:p>
        </p:txBody>
      </p:sp>
      <p:pic>
        <p:nvPicPr>
          <p:cNvPr id="16390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3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704850"/>
            <a:ext cx="8515350" cy="600075"/>
          </a:xfrm>
        </p:spPr>
        <p:txBody>
          <a:bodyPr/>
          <a:lstStyle/>
          <a:p>
            <a:pPr eaLnBrk="1" hangingPunct="1"/>
            <a:r>
              <a:rPr lang="de-DE" smtClean="0"/>
              <a:t>Porción del Presupuesto destinado a la Compra Pública</a:t>
            </a:r>
          </a:p>
        </p:txBody>
      </p:sp>
      <p:graphicFrame>
        <p:nvGraphicFramePr>
          <p:cNvPr id="14" name="1 Gráfico"/>
          <p:cNvGraphicFramePr/>
          <p:nvPr/>
        </p:nvGraphicFramePr>
        <p:xfrm>
          <a:off x="1228299" y="1705970"/>
          <a:ext cx="6605516" cy="423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412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5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Clasificador Presupuestario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950" y="2205038"/>
            <a:ext cx="4464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15963" indent="-715963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200 – Servicios No Personales</a:t>
            </a:r>
          </a:p>
          <a:p>
            <a:pPr marL="715963" indent="-715963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300 – Bienes de Consumo</a:t>
            </a:r>
          </a:p>
          <a:p>
            <a:pPr marL="715963" indent="-715963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400 – Bienes de Cambio</a:t>
            </a:r>
          </a:p>
          <a:p>
            <a:pPr marL="715963" indent="-715963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500 – Inversión Física</a:t>
            </a:r>
          </a:p>
          <a:p>
            <a:pPr marL="715963" indent="-715963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800 – Transferencias:</a:t>
            </a:r>
          </a:p>
          <a:p>
            <a:pPr marL="715963" indent="-715963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830	Otras </a:t>
            </a:r>
            <a:r>
              <a:rPr lang="es-ES_tradnl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Transf</a:t>
            </a: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Sector </a:t>
            </a:r>
            <a:r>
              <a:rPr lang="es-ES_tradnl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Púb</a:t>
            </a: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o Priv.</a:t>
            </a:r>
          </a:p>
          <a:p>
            <a:pPr marL="715963" indent="-715963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840	</a:t>
            </a:r>
            <a:r>
              <a:rPr lang="es-ES_tradnl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Transf</a:t>
            </a: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Corrientes al Sector Priv.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6875" y="1125538"/>
            <a:ext cx="3671888" cy="79375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Partidas Presupuestarias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aplicables a la Ley Nº 2051/03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3800" y="1125538"/>
            <a:ext cx="3671888" cy="7905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Partidas Presupuestarias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Excluidas de la aplicación de </a:t>
            </a:r>
          </a:p>
          <a:p>
            <a:pPr algn="ctr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la Ley Nº 2051/03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5025" y="2205038"/>
            <a:ext cx="44275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100 – Servicios Personales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600 – Inversión Financiera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700 – Servicio de la Deuda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800 – Transferencias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es-ES_tradn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900 – Otros Gastos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20673377">
            <a:off x="5205413" y="2843213"/>
            <a:ext cx="28082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lang="es-ES_tradnl" sz="9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¡No!</a:t>
            </a:r>
            <a:endParaRPr lang="es-ES_tradnl" sz="9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40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4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Proceso de Contratación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43174" y="1121880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PRESUPUESTO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0694" y="1479070"/>
            <a:ext cx="18573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Plan Financiero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3714750" y="1550988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000500" y="1693863"/>
            <a:ext cx="1428750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786578" y="2836392"/>
            <a:ext cx="207170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solidFill>
                  <a:schemeClr val="bg1"/>
                </a:solidFill>
                <a:cs typeface="Arial" pitchFamily="34" charset="0"/>
              </a:rPr>
              <a:t>Protestas/Denuncias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643174" y="1950568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PAC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00694" y="1979136"/>
            <a:ext cx="18573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CDP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000625" y="2103438"/>
            <a:ext cx="428625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 flipV="1">
            <a:off x="2143125" y="2122488"/>
            <a:ext cx="428625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643174" y="2793472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LLAMADOS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3714750" y="2408238"/>
            <a:ext cx="214313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500694" y="2855437"/>
            <a:ext cx="7858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PBC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000625" y="2979738"/>
            <a:ext cx="428625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 flipV="1">
            <a:off x="2143125" y="2998788"/>
            <a:ext cx="428625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Flecha abajo"/>
          <p:cNvSpPr/>
          <p:nvPr/>
        </p:nvSpPr>
        <p:spPr>
          <a:xfrm>
            <a:off x="3714750" y="3246438"/>
            <a:ext cx="214313" cy="59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5500694" y="3385871"/>
            <a:ext cx="264320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Evaluación de ofertas</a:t>
            </a: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4000500" y="3551238"/>
            <a:ext cx="1428750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286500" y="2979738"/>
            <a:ext cx="428625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643174" y="3890438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ADJUDICACIÓN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786578" y="3944472"/>
            <a:ext cx="207170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solidFill>
                  <a:schemeClr val="bg1"/>
                </a:solidFill>
                <a:cs typeface="Arial" pitchFamily="34" charset="0"/>
              </a:rPr>
              <a:t>Protestas/Denuncias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5000625" y="4122738"/>
            <a:ext cx="1643063" cy="0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Flecha abajo"/>
          <p:cNvSpPr/>
          <p:nvPr/>
        </p:nvSpPr>
        <p:spPr>
          <a:xfrm>
            <a:off x="3714750" y="4354513"/>
            <a:ext cx="214313" cy="19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2643174" y="4622342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CODIFICACIÓN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643174" y="5566816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EJECUCIÓN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643174" y="6293934"/>
            <a:ext cx="2286016" cy="40011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/>
                </a:solidFill>
                <a:cs typeface="Arial" pitchFamily="34" charset="0"/>
              </a:rPr>
              <a:t>PAGOS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500694" y="4622342"/>
            <a:ext cx="7858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CC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5000625" y="4746625"/>
            <a:ext cx="428625" cy="1588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abajo"/>
          <p:cNvSpPr/>
          <p:nvPr/>
        </p:nvSpPr>
        <p:spPr>
          <a:xfrm>
            <a:off x="3714750" y="5075238"/>
            <a:ext cx="214313" cy="40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Flecha abajo"/>
          <p:cNvSpPr/>
          <p:nvPr/>
        </p:nvSpPr>
        <p:spPr>
          <a:xfrm>
            <a:off x="3714750" y="6010275"/>
            <a:ext cx="214313" cy="19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35 CuadroTexto"/>
          <p:cNvSpPr txBox="1"/>
          <p:nvPr/>
        </p:nvSpPr>
        <p:spPr>
          <a:xfrm>
            <a:off x="5429256" y="5908226"/>
            <a:ext cx="342902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 err="1">
                <a:cs typeface="Arial" pitchFamily="34" charset="0"/>
              </a:rPr>
              <a:t>Verific</a:t>
            </a:r>
            <a:r>
              <a:rPr lang="es-ES" sz="1400" b="1" i="1" dirty="0">
                <a:cs typeface="Arial" pitchFamily="34" charset="0"/>
              </a:rPr>
              <a:t>. de la ejecución de contratos</a:t>
            </a: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3929063" y="6122988"/>
            <a:ext cx="1428750" cy="1587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5500694" y="2392124"/>
            <a:ext cx="2214578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Audiencias Públicas</a:t>
            </a:r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4000500" y="2514600"/>
            <a:ext cx="1428750" cy="1588"/>
          </a:xfrm>
          <a:prstGeom prst="straightConnector1">
            <a:avLst/>
          </a:prstGeom>
          <a:ln w="28575">
            <a:solidFill>
              <a:srgbClr val="8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214282" y="1979136"/>
            <a:ext cx="18573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Catálogo 4to. nivel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214282" y="2855436"/>
            <a:ext cx="18573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i="1" dirty="0">
                <a:cs typeface="Arial" pitchFamily="34" charset="0"/>
              </a:rPr>
              <a:t>Catálogo 5to. nivel</a:t>
            </a:r>
          </a:p>
        </p:txBody>
      </p:sp>
      <p:sp>
        <p:nvSpPr>
          <p:cNvPr id="19530" name="42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1" grpId="0" animBg="1"/>
      <p:bldP spid="28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2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Presupuesto y Compra Pública - Relación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gray">
          <a:xfrm>
            <a:off x="6062663" y="1262063"/>
            <a:ext cx="2935287" cy="5937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pPr algn="ctr" defTabSz="801688"/>
            <a:r>
              <a:rPr lang="de-DE" b="1">
                <a:solidFill>
                  <a:srgbClr val="FFFFFF"/>
                </a:solidFill>
              </a:rPr>
              <a:t>Presupuesto Público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gray">
          <a:xfrm>
            <a:off x="165100" y="1271588"/>
            <a:ext cx="2962275" cy="5762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pPr algn="ctr" defTabSz="801688"/>
            <a:r>
              <a:rPr lang="de-DE" b="1">
                <a:solidFill>
                  <a:srgbClr val="FFFFFF"/>
                </a:solidFill>
              </a:rPr>
              <a:t>Compra Pública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20486" name="WordArt 5"/>
          <p:cNvSpPr>
            <a:spLocks noChangeArrowheads="1" noChangeShapeType="1" noTextEdit="1"/>
          </p:cNvSpPr>
          <p:nvPr/>
        </p:nvSpPr>
        <p:spPr bwMode="auto">
          <a:xfrm>
            <a:off x="1331913" y="2205038"/>
            <a:ext cx="6624637" cy="2511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PY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083300" y="2000238"/>
            <a:ext cx="2952750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PROGRAMACION</a:t>
            </a:r>
          </a:p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083300" y="3483736"/>
            <a:ext cx="295275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  <a:p>
            <a:pPr algn="ctr">
              <a:defRPr/>
            </a:pPr>
            <a:endParaRPr lang="es-ES" sz="900" b="1" dirty="0">
              <a:latin typeface="Calibri" pitchFamily="34" charset="0"/>
            </a:endParaRPr>
          </a:p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PREVISION</a:t>
            </a:r>
          </a:p>
          <a:p>
            <a:pPr algn="ctr">
              <a:defRPr/>
            </a:pPr>
            <a:endParaRPr lang="es-ES" sz="900" b="1" dirty="0">
              <a:latin typeface="Calibri" pitchFamily="34" charset="0"/>
            </a:endParaRPr>
          </a:p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6083300" y="4724400"/>
            <a:ext cx="295275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COMPROMISO</a:t>
            </a:r>
          </a:p>
          <a:p>
            <a:pPr algn="ctr">
              <a:defRPr/>
            </a:pPr>
            <a:endParaRPr lang="es-ES" sz="1600" b="1" dirty="0">
              <a:latin typeface="Calibri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083300" y="6197600"/>
            <a:ext cx="295275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PAGO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083300" y="5712460"/>
            <a:ext cx="295275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OBLIGACION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348038" y="3476625"/>
            <a:ext cx="2495550" cy="527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Certificado de Disponibilidad Presupuestaria (CDP)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348038" y="4014788"/>
            <a:ext cx="2495550" cy="5270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Pliego de Base y Condiciones (PBC)</a:t>
            </a:r>
          </a:p>
        </p:txBody>
      </p:sp>
      <p:sp>
        <p:nvSpPr>
          <p:cNvPr id="18" name="36 CuadroTexto"/>
          <p:cNvSpPr txBox="1"/>
          <p:nvPr/>
        </p:nvSpPr>
        <p:spPr>
          <a:xfrm>
            <a:off x="3359150" y="5300663"/>
            <a:ext cx="2495550" cy="314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Código de Contratación (CC)</a:t>
            </a:r>
          </a:p>
        </p:txBody>
      </p:sp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179388" y="2014538"/>
            <a:ext cx="295275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PRESUPUESTO / PLAN FINANCIERO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179388" y="6035675"/>
            <a:ext cx="2952750" cy="346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>
                <a:latin typeface="Calibri" pitchFamily="34" charset="0"/>
              </a:rPr>
              <a:t>EJECUCIÓN CONTRACTUAL</a:t>
            </a:r>
          </a:p>
        </p:txBody>
      </p:sp>
      <p:sp>
        <p:nvSpPr>
          <p:cNvPr id="21" name="5 CuadroTexto"/>
          <p:cNvSpPr txBox="1">
            <a:spLocks noChangeArrowheads="1"/>
          </p:cNvSpPr>
          <p:nvPr/>
        </p:nvSpPr>
        <p:spPr bwMode="auto">
          <a:xfrm>
            <a:off x="179388" y="2809875"/>
            <a:ext cx="2952750" cy="590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PROGRAMACION DE LAS CONTRATACIONES</a:t>
            </a:r>
          </a:p>
        </p:txBody>
      </p:sp>
      <p:sp>
        <p:nvSpPr>
          <p:cNvPr id="22" name="6 CuadroTexto"/>
          <p:cNvSpPr txBox="1">
            <a:spLocks noChangeArrowheads="1"/>
          </p:cNvSpPr>
          <p:nvPr/>
        </p:nvSpPr>
        <p:spPr bwMode="auto">
          <a:xfrm>
            <a:off x="179388" y="3616325"/>
            <a:ext cx="2952750" cy="561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s-ES" sz="1600" b="1" dirty="0">
                <a:latin typeface="Calibri" pitchFamily="34" charset="0"/>
              </a:rPr>
              <a:t>LLAMADOS</a:t>
            </a:r>
          </a:p>
        </p:txBody>
      </p:sp>
      <p:sp>
        <p:nvSpPr>
          <p:cNvPr id="23" name="8 CuadroTexto"/>
          <p:cNvSpPr txBox="1">
            <a:spLocks noChangeArrowheads="1"/>
          </p:cNvSpPr>
          <p:nvPr/>
        </p:nvSpPr>
        <p:spPr bwMode="auto">
          <a:xfrm>
            <a:off x="179388" y="5184775"/>
            <a:ext cx="2952750" cy="5762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s-ES" sz="1600" b="1">
                <a:latin typeface="Calibri" pitchFamily="34" charset="0"/>
              </a:rPr>
              <a:t>CODIFICACION</a:t>
            </a:r>
          </a:p>
        </p:txBody>
      </p:sp>
      <p:sp>
        <p:nvSpPr>
          <p:cNvPr id="24" name="7 CuadroTexto"/>
          <p:cNvSpPr txBox="1">
            <a:spLocks noChangeArrowheads="1"/>
          </p:cNvSpPr>
          <p:nvPr/>
        </p:nvSpPr>
        <p:spPr bwMode="auto">
          <a:xfrm>
            <a:off x="179388" y="4394200"/>
            <a:ext cx="2952750" cy="558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/>
          <a:p>
            <a:pPr algn="ctr">
              <a:defRPr/>
            </a:pPr>
            <a:r>
              <a:rPr lang="es-ES" sz="1600" b="1">
                <a:latin typeface="Calibri" pitchFamily="34" charset="0"/>
              </a:rPr>
              <a:t>ADJUDICACIÓN</a:t>
            </a:r>
          </a:p>
        </p:txBody>
      </p:sp>
      <p:sp>
        <p:nvSpPr>
          <p:cNvPr id="25" name="36 CuadroTexto"/>
          <p:cNvSpPr txBox="1"/>
          <p:nvPr/>
        </p:nvSpPr>
        <p:spPr>
          <a:xfrm>
            <a:off x="3348038" y="2657475"/>
            <a:ext cx="2495550" cy="3143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PAC </a:t>
            </a:r>
          </a:p>
        </p:txBody>
      </p:sp>
      <p:cxnSp>
        <p:nvCxnSpPr>
          <p:cNvPr id="20524" name="AutoShape 35"/>
          <p:cNvCxnSpPr>
            <a:cxnSpLocks noChangeShapeType="1"/>
          </p:cNvCxnSpPr>
          <p:nvPr/>
        </p:nvCxnSpPr>
        <p:spPr bwMode="auto">
          <a:xfrm>
            <a:off x="1692275" y="2593975"/>
            <a:ext cx="0" cy="204788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25" name="AutoShape 36"/>
          <p:cNvCxnSpPr>
            <a:cxnSpLocks noChangeShapeType="1"/>
          </p:cNvCxnSpPr>
          <p:nvPr/>
        </p:nvCxnSpPr>
        <p:spPr bwMode="auto">
          <a:xfrm>
            <a:off x="1655763" y="3400425"/>
            <a:ext cx="0" cy="215900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26" name="AutoShape 37"/>
          <p:cNvCxnSpPr>
            <a:cxnSpLocks noChangeShapeType="1"/>
          </p:cNvCxnSpPr>
          <p:nvPr/>
        </p:nvCxnSpPr>
        <p:spPr bwMode="auto">
          <a:xfrm>
            <a:off x="1655763" y="4178300"/>
            <a:ext cx="0" cy="215900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27" name="AutoShape 38"/>
          <p:cNvCxnSpPr>
            <a:cxnSpLocks noChangeShapeType="1"/>
          </p:cNvCxnSpPr>
          <p:nvPr/>
        </p:nvCxnSpPr>
        <p:spPr bwMode="auto">
          <a:xfrm>
            <a:off x="1655763" y="4953000"/>
            <a:ext cx="0" cy="231775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28" name="AutoShape 39"/>
          <p:cNvCxnSpPr>
            <a:cxnSpLocks noChangeShapeType="1"/>
          </p:cNvCxnSpPr>
          <p:nvPr/>
        </p:nvCxnSpPr>
        <p:spPr bwMode="auto">
          <a:xfrm rot="5400000">
            <a:off x="1520032" y="5898356"/>
            <a:ext cx="273050" cy="1587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sp>
        <p:nvSpPr>
          <p:cNvPr id="20529" name="23 CuadroTexto"/>
          <p:cNvSpPr txBox="1">
            <a:spLocks noChangeArrowheads="1"/>
          </p:cNvSpPr>
          <p:nvPr/>
        </p:nvSpPr>
        <p:spPr bwMode="auto">
          <a:xfrm>
            <a:off x="3492500" y="1539875"/>
            <a:ext cx="2232025" cy="3079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80000" tIns="0" rIns="0" bIns="0" anchor="ctr"/>
          <a:lstStyle/>
          <a:p>
            <a:pPr algn="ctr" defTabSz="801688"/>
            <a:r>
              <a:rPr lang="es-CL" sz="1400" b="1">
                <a:solidFill>
                  <a:srgbClr val="FFFFFF"/>
                </a:solidFill>
              </a:rPr>
              <a:t>Documento Vinculante</a:t>
            </a:r>
          </a:p>
        </p:txBody>
      </p:sp>
      <p:sp>
        <p:nvSpPr>
          <p:cNvPr id="20530" name="Line 27"/>
          <p:cNvSpPr>
            <a:spLocks noChangeShapeType="1"/>
          </p:cNvSpPr>
          <p:nvPr/>
        </p:nvSpPr>
        <p:spPr bwMode="auto">
          <a:xfrm>
            <a:off x="4572000" y="19161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cxnSp>
        <p:nvCxnSpPr>
          <p:cNvPr id="20531" name="AutoShape 35"/>
          <p:cNvCxnSpPr>
            <a:cxnSpLocks noChangeShapeType="1"/>
          </p:cNvCxnSpPr>
          <p:nvPr/>
        </p:nvCxnSpPr>
        <p:spPr bwMode="auto">
          <a:xfrm rot="5400000">
            <a:off x="7479506" y="3409157"/>
            <a:ext cx="180975" cy="1588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32" name="AutoShape 35"/>
          <p:cNvCxnSpPr>
            <a:cxnSpLocks noChangeShapeType="1"/>
          </p:cNvCxnSpPr>
          <p:nvPr/>
        </p:nvCxnSpPr>
        <p:spPr bwMode="auto">
          <a:xfrm rot="5400000">
            <a:off x="7485856" y="4658519"/>
            <a:ext cx="180975" cy="1588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33" name="AutoShape 35"/>
          <p:cNvCxnSpPr>
            <a:cxnSpLocks noChangeShapeType="1"/>
          </p:cNvCxnSpPr>
          <p:nvPr/>
        </p:nvCxnSpPr>
        <p:spPr bwMode="auto">
          <a:xfrm rot="5400000">
            <a:off x="7489031" y="5633244"/>
            <a:ext cx="138113" cy="9525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0534" name="AutoShape 35"/>
          <p:cNvCxnSpPr>
            <a:cxnSpLocks noChangeShapeType="1"/>
          </p:cNvCxnSpPr>
          <p:nvPr/>
        </p:nvCxnSpPr>
        <p:spPr bwMode="auto">
          <a:xfrm rot="5400000">
            <a:off x="7476332" y="6104731"/>
            <a:ext cx="138112" cy="9525"/>
          </a:xfrm>
          <a:prstGeom prst="straightConnector1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314325" y="717550"/>
            <a:ext cx="8515350" cy="600075"/>
          </a:xfrm>
        </p:spPr>
        <p:txBody>
          <a:bodyPr/>
          <a:lstStyle/>
          <a:p>
            <a:r>
              <a:rPr lang="es-PY" smtClean="0"/>
              <a:t>Etapas de la Ejecución del Presupuesto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96863" y="1560513"/>
            <a:ext cx="85153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Previsión</a:t>
            </a:r>
            <a:r>
              <a:rPr lang="es-PY" sz="2000" kern="0" dirty="0">
                <a:latin typeface="+mn-lt"/>
              </a:rPr>
              <a:t>: acto administrativo por el cual la autoridad competente reserva el todo o parte del Plan Financiero Institucional (PFI) para gestionar un gasto con cargo a un crédito presupuestario. (CDP)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Compromiso: es el acto formal de afectación presupuestaria mediante el cual la autoridad administrativa competente autoriza la compra o adquisición de bienes y servicios a proveer, confirmando el monto </a:t>
            </a:r>
            <a:r>
              <a:rPr lang="es-PY" sz="2000" kern="0" dirty="0" err="1">
                <a:latin typeface="+mn-lt"/>
              </a:rPr>
              <a:t>previsionado</a:t>
            </a:r>
            <a:r>
              <a:rPr lang="es-PY" sz="2000" kern="0" dirty="0">
                <a:latin typeface="+mn-lt"/>
              </a:rPr>
              <a:t> conforme a lo asignado en el PFI. (CC)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Obligación: compromiso de pago originado en un vínculo jurídico financiero entre un Organismo o Entidad del Estado y una persona física o jurídica.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Pago: cumplimiento parcial o total de las obligaciones.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2000" kern="0" dirty="0">
              <a:latin typeface="+mn-lt"/>
            </a:endParaRPr>
          </a:p>
        </p:txBody>
      </p:sp>
      <p:pic>
        <p:nvPicPr>
          <p:cNvPr id="21508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2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Certificado de Disponibilidad Presupuestaria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098550"/>
            <a:ext cx="84343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r:id="rId6" imgW="0" imgH="0" progId="TCLayout.ActiveDocument">
              <p:embed/>
            </p:oleObj>
          </a:graphicData>
        </a:graphic>
      </p:graphicFrame>
      <p:pic>
        <p:nvPicPr>
          <p:cNvPr id="3075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 b="10303"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2020888"/>
            <a:ext cx="86772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>
                <a:solidFill>
                  <a:schemeClr val="bg1"/>
                </a:solidFill>
                <a:ea typeface="ＭＳ Ｐゴシック" pitchFamily="-49" charset="-128"/>
              </a:rPr>
              <a:t>Proceso </a:t>
            </a:r>
          </a:p>
          <a:p>
            <a:pPr algn="ctr">
              <a:lnSpc>
                <a:spcPct val="110000"/>
              </a:lnSpc>
            </a:pPr>
            <a:r>
              <a:rPr lang="es-ES" sz="3200" b="1">
                <a:solidFill>
                  <a:schemeClr val="bg1"/>
                </a:solidFill>
                <a:ea typeface="ＭＳ Ｐゴシック" pitchFamily="-49" charset="-128"/>
              </a:rPr>
              <a:t>de </a:t>
            </a:r>
          </a:p>
          <a:p>
            <a:pPr algn="ctr">
              <a:lnSpc>
                <a:spcPct val="110000"/>
              </a:lnSpc>
            </a:pPr>
            <a:r>
              <a:rPr lang="es-ES" sz="3200" b="1">
                <a:solidFill>
                  <a:schemeClr val="bg1"/>
                </a:solidFill>
                <a:ea typeface="ＭＳ Ｐゴシック" pitchFamily="-49" charset="-128"/>
              </a:rPr>
              <a:t>Ejecución Presupuestaria</a:t>
            </a:r>
            <a:endParaRPr lang="de-DE" sz="3200" b="1">
              <a:solidFill>
                <a:schemeClr val="bg1"/>
              </a:solidFill>
              <a:ea typeface="ＭＳ Ｐゴシック" pitchFamily="-49" charset="-128"/>
            </a:endParaRPr>
          </a:p>
        </p:txBody>
      </p:sp>
      <p:pic>
        <p:nvPicPr>
          <p:cNvPr id="3077" name="Picture 9" descr="Unbenannt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049" y="4405812"/>
            <a:ext cx="2361814" cy="15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0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8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3555" name="Line 27"/>
          <p:cNvSpPr>
            <a:spLocks noChangeShapeType="1"/>
          </p:cNvSpPr>
          <p:nvPr/>
        </p:nvSpPr>
        <p:spPr bwMode="auto">
          <a:xfrm flipH="1">
            <a:off x="5724525" y="1557338"/>
            <a:ext cx="0" cy="4824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588" y="1196975"/>
            <a:ext cx="9142412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PY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2051050" y="1196975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MH – DGP</a:t>
            </a:r>
          </a:p>
        </p:txBody>
      </p:sp>
      <p:sp>
        <p:nvSpPr>
          <p:cNvPr id="23558" name="Text Box 30"/>
          <p:cNvSpPr txBox="1">
            <a:spLocks noChangeArrowheads="1"/>
          </p:cNvSpPr>
          <p:nvPr/>
        </p:nvSpPr>
        <p:spPr bwMode="auto">
          <a:xfrm>
            <a:off x="3997325" y="1196975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(UAF)</a:t>
            </a:r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5867400" y="1196975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(UOC)</a:t>
            </a:r>
          </a:p>
        </p:txBody>
      </p:sp>
      <p:sp>
        <p:nvSpPr>
          <p:cNvPr id="23560" name="Text Box 32"/>
          <p:cNvSpPr txBox="1">
            <a:spLocks noChangeArrowheads="1"/>
          </p:cNvSpPr>
          <p:nvPr/>
        </p:nvSpPr>
        <p:spPr bwMode="auto">
          <a:xfrm>
            <a:off x="7524750" y="1196975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DNCP</a:t>
            </a:r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250825" y="1196975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Poder Legislativo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395288" y="1628775"/>
            <a:ext cx="1223962" cy="47625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PY" sz="1200" b="1" dirty="0">
                <a:latin typeface="Arial" pitchFamily="34" charset="0"/>
                <a:cs typeface="Arial" pitchFamily="34" charset="0"/>
              </a:rPr>
              <a:t>Ley de Presupuesto</a:t>
            </a:r>
          </a:p>
        </p:txBody>
      </p:sp>
      <p:sp>
        <p:nvSpPr>
          <p:cNvPr id="23563" name="AutoShape 35"/>
          <p:cNvSpPr>
            <a:spLocks noChangeArrowheads="1"/>
          </p:cNvSpPr>
          <p:nvPr/>
        </p:nvSpPr>
        <p:spPr bwMode="auto">
          <a:xfrm>
            <a:off x="2195513" y="5229225"/>
            <a:ext cx="1439862" cy="466725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>
                <a:cs typeface="Arial" charset="0"/>
              </a:rPr>
              <a:t>Plan Financiero General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6084888" y="3213100"/>
            <a:ext cx="1079500" cy="574675"/>
          </a:xfrm>
          <a:prstGeom prst="flowChartDocumen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PY" sz="1400" b="1">
                <a:latin typeface="Arial" pitchFamily="34" charset="0"/>
                <a:cs typeface="Arial" pitchFamily="34" charset="0"/>
              </a:rPr>
              <a:t>PAC</a:t>
            </a: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4284663" y="3213100"/>
            <a:ext cx="1079500" cy="574675"/>
          </a:xfrm>
          <a:prstGeom prst="flowChartDocumen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PY" sz="1400" b="1">
                <a:latin typeface="Arial" pitchFamily="34" charset="0"/>
                <a:cs typeface="Arial" pitchFamily="34" charset="0"/>
              </a:rPr>
              <a:t>PFI</a:t>
            </a: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4932363" y="4132263"/>
            <a:ext cx="1584325" cy="665162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PY" sz="1400" b="1">
                <a:latin typeface="Arial" pitchFamily="34" charset="0"/>
              </a:rPr>
              <a:t>PFI</a:t>
            </a:r>
          </a:p>
          <a:p>
            <a:pPr algn="ctr">
              <a:defRPr/>
            </a:pPr>
            <a:r>
              <a:rPr lang="es-PY" sz="1400" b="1">
                <a:latin typeface="Arial" pitchFamily="34" charset="0"/>
              </a:rPr>
              <a:t>PAC</a:t>
            </a:r>
          </a:p>
        </p:txBody>
      </p:sp>
      <p:sp>
        <p:nvSpPr>
          <p:cNvPr id="23567" name="AutoShape 39"/>
          <p:cNvSpPr>
            <a:spLocks noChangeArrowheads="1"/>
          </p:cNvSpPr>
          <p:nvPr/>
        </p:nvSpPr>
        <p:spPr bwMode="auto">
          <a:xfrm>
            <a:off x="2268538" y="2386013"/>
            <a:ext cx="1223962" cy="466725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>
                <a:cs typeface="Arial" charset="0"/>
              </a:rPr>
              <a:t>Plan Financiero</a:t>
            </a:r>
          </a:p>
        </p:txBody>
      </p:sp>
      <p:sp>
        <p:nvSpPr>
          <p:cNvPr id="23568" name="AutoShape 40"/>
          <p:cNvSpPr>
            <a:spLocks noChangeArrowheads="1"/>
          </p:cNvSpPr>
          <p:nvPr/>
        </p:nvSpPr>
        <p:spPr bwMode="auto">
          <a:xfrm>
            <a:off x="8027988" y="5229225"/>
            <a:ext cx="720725" cy="936625"/>
          </a:xfrm>
          <a:prstGeom prst="can">
            <a:avLst>
              <a:gd name="adj" fmla="val 32489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Y" sz="1400" b="1"/>
              <a:t>Portal</a:t>
            </a:r>
          </a:p>
        </p:txBody>
      </p:sp>
      <p:cxnSp>
        <p:nvCxnSpPr>
          <p:cNvPr id="23569" name="AutoShape 41"/>
          <p:cNvCxnSpPr>
            <a:cxnSpLocks noChangeShapeType="1"/>
            <a:stCxn id="10" idx="2"/>
            <a:endCxn id="23567" idx="0"/>
          </p:cNvCxnSpPr>
          <p:nvPr/>
        </p:nvCxnSpPr>
        <p:spPr bwMode="auto">
          <a:xfrm rot="16200000" flipH="1">
            <a:off x="1804194" y="1308894"/>
            <a:ext cx="280988" cy="1873250"/>
          </a:xfrm>
          <a:prstGeom prst="bentConnector3">
            <a:avLst>
              <a:gd name="adj1" fmla="val 4971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0" name="AutoShape 42"/>
          <p:cNvCxnSpPr>
            <a:cxnSpLocks noChangeShapeType="1"/>
            <a:stCxn id="23567" idx="2"/>
            <a:endCxn id="13" idx="0"/>
          </p:cNvCxnSpPr>
          <p:nvPr/>
        </p:nvCxnSpPr>
        <p:spPr bwMode="auto">
          <a:xfrm rot="16200000" flipH="1">
            <a:off x="3672682" y="2061369"/>
            <a:ext cx="360362" cy="1943100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1" name="AutoShape 43"/>
          <p:cNvCxnSpPr>
            <a:cxnSpLocks noChangeShapeType="1"/>
            <a:stCxn id="23567" idx="2"/>
            <a:endCxn id="12" idx="0"/>
          </p:cNvCxnSpPr>
          <p:nvPr/>
        </p:nvCxnSpPr>
        <p:spPr bwMode="auto">
          <a:xfrm rot="16200000" flipH="1">
            <a:off x="4572795" y="1161256"/>
            <a:ext cx="360362" cy="3743325"/>
          </a:xfrm>
          <a:prstGeom prst="bentConnector3">
            <a:avLst>
              <a:gd name="adj1" fmla="val 4977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2" name="AutoShape 44"/>
          <p:cNvCxnSpPr>
            <a:cxnSpLocks noChangeShapeType="1"/>
            <a:stCxn id="13" idx="2"/>
            <a:endCxn id="14" idx="0"/>
          </p:cNvCxnSpPr>
          <p:nvPr/>
        </p:nvCxnSpPr>
        <p:spPr bwMode="auto">
          <a:xfrm rot="16200000" flipH="1">
            <a:off x="5086350" y="3494088"/>
            <a:ext cx="376238" cy="900112"/>
          </a:xfrm>
          <a:prstGeom prst="bentConnector3">
            <a:avLst>
              <a:gd name="adj1" fmla="val 5400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3" name="AutoShape 45"/>
          <p:cNvCxnSpPr>
            <a:cxnSpLocks noChangeShapeType="1"/>
            <a:stCxn id="12" idx="2"/>
            <a:endCxn id="14" idx="0"/>
          </p:cNvCxnSpPr>
          <p:nvPr/>
        </p:nvCxnSpPr>
        <p:spPr bwMode="auto">
          <a:xfrm rot="5400000">
            <a:off x="5986463" y="3494087"/>
            <a:ext cx="376238" cy="900113"/>
          </a:xfrm>
          <a:prstGeom prst="bentConnector3">
            <a:avLst>
              <a:gd name="adj1" fmla="val 5400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4" name="AutoShape 46"/>
          <p:cNvCxnSpPr>
            <a:cxnSpLocks noChangeShapeType="1"/>
            <a:stCxn id="14" idx="2"/>
            <a:endCxn id="23563" idx="0"/>
          </p:cNvCxnSpPr>
          <p:nvPr/>
        </p:nvCxnSpPr>
        <p:spPr bwMode="auto">
          <a:xfrm rot="5400000">
            <a:off x="4078288" y="3582988"/>
            <a:ext cx="484187" cy="2808287"/>
          </a:xfrm>
          <a:prstGeom prst="bentConnector3">
            <a:avLst>
              <a:gd name="adj1" fmla="val 554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75" name="AutoShape 47"/>
          <p:cNvCxnSpPr>
            <a:cxnSpLocks noChangeShapeType="1"/>
            <a:stCxn id="14" idx="2"/>
            <a:endCxn id="23568" idx="1"/>
          </p:cNvCxnSpPr>
          <p:nvPr/>
        </p:nvCxnSpPr>
        <p:spPr bwMode="auto">
          <a:xfrm rot="16200000" flipH="1">
            <a:off x="6814344" y="3655219"/>
            <a:ext cx="484187" cy="2663825"/>
          </a:xfrm>
          <a:prstGeom prst="bentConnector3">
            <a:avLst>
              <a:gd name="adj1" fmla="val 554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76" name="Line 48"/>
          <p:cNvSpPr>
            <a:spLocks noChangeShapeType="1"/>
          </p:cNvSpPr>
          <p:nvPr/>
        </p:nvSpPr>
        <p:spPr bwMode="auto">
          <a:xfrm>
            <a:off x="3851275" y="1557338"/>
            <a:ext cx="0" cy="4824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3577" name="Line 49"/>
          <p:cNvSpPr>
            <a:spLocks noChangeShapeType="1"/>
          </p:cNvSpPr>
          <p:nvPr/>
        </p:nvSpPr>
        <p:spPr bwMode="auto">
          <a:xfrm flipH="1">
            <a:off x="7524750" y="1557338"/>
            <a:ext cx="0" cy="47513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3578" name="Line 50"/>
          <p:cNvSpPr>
            <a:spLocks noChangeShapeType="1"/>
          </p:cNvSpPr>
          <p:nvPr/>
        </p:nvSpPr>
        <p:spPr bwMode="auto">
          <a:xfrm flipH="1">
            <a:off x="1908175" y="1557338"/>
            <a:ext cx="0" cy="4824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314325" y="622300"/>
            <a:ext cx="851535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Etapa de Programación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61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314325" y="622300"/>
            <a:ext cx="851535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Etapa de Ejecución - 1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88" y="1125538"/>
            <a:ext cx="9142412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PY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581" name="Line 28"/>
          <p:cNvSpPr>
            <a:spLocks noChangeShapeType="1"/>
          </p:cNvSpPr>
          <p:nvPr/>
        </p:nvSpPr>
        <p:spPr bwMode="auto">
          <a:xfrm>
            <a:off x="3692525" y="1141413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4582" name="Line 29"/>
          <p:cNvSpPr>
            <a:spLocks noChangeShapeType="1"/>
          </p:cNvSpPr>
          <p:nvPr/>
        </p:nvSpPr>
        <p:spPr bwMode="auto">
          <a:xfrm>
            <a:off x="5692775" y="1141413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4583" name="Line 30"/>
          <p:cNvSpPr>
            <a:spLocks noChangeShapeType="1"/>
          </p:cNvSpPr>
          <p:nvPr/>
        </p:nvSpPr>
        <p:spPr bwMode="auto">
          <a:xfrm flipH="1">
            <a:off x="1763713" y="1141413"/>
            <a:ext cx="0" cy="5240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4584" name="Text Box 31"/>
          <p:cNvSpPr txBox="1">
            <a:spLocks noChangeArrowheads="1"/>
          </p:cNvSpPr>
          <p:nvPr/>
        </p:nvSpPr>
        <p:spPr bwMode="auto">
          <a:xfrm>
            <a:off x="1908175" y="1125538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(UAF)</a:t>
            </a:r>
          </a:p>
        </p:txBody>
      </p:sp>
      <p:sp>
        <p:nvSpPr>
          <p:cNvPr id="24585" name="Text Box 32"/>
          <p:cNvSpPr txBox="1">
            <a:spLocks noChangeArrowheads="1"/>
          </p:cNvSpPr>
          <p:nvPr/>
        </p:nvSpPr>
        <p:spPr bwMode="auto">
          <a:xfrm>
            <a:off x="4068763" y="1125538"/>
            <a:ext cx="1295400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DNCP</a:t>
            </a:r>
          </a:p>
        </p:txBody>
      </p:sp>
      <p:sp>
        <p:nvSpPr>
          <p:cNvPr id="24586" name="Text Box 33"/>
          <p:cNvSpPr txBox="1">
            <a:spLocks noChangeArrowheads="1"/>
          </p:cNvSpPr>
          <p:nvPr/>
        </p:nvSpPr>
        <p:spPr bwMode="auto">
          <a:xfrm>
            <a:off x="6084888" y="1125538"/>
            <a:ext cx="1223962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MH – DGTP </a:t>
            </a:r>
          </a:p>
        </p:txBody>
      </p:sp>
      <p:sp>
        <p:nvSpPr>
          <p:cNvPr id="24587" name="Text Box 34"/>
          <p:cNvSpPr txBox="1">
            <a:spLocks noChangeArrowheads="1"/>
          </p:cNvSpPr>
          <p:nvPr/>
        </p:nvSpPr>
        <p:spPr bwMode="auto">
          <a:xfrm>
            <a:off x="34925" y="1125538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(UOC)</a:t>
            </a:r>
          </a:p>
        </p:txBody>
      </p:sp>
      <p:sp>
        <p:nvSpPr>
          <p:cNvPr id="24588" name="Line 35"/>
          <p:cNvSpPr>
            <a:spLocks noChangeShapeType="1"/>
          </p:cNvSpPr>
          <p:nvPr/>
        </p:nvSpPr>
        <p:spPr bwMode="auto">
          <a:xfrm>
            <a:off x="7524750" y="1125538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4589" name="Text Box 36"/>
          <p:cNvSpPr txBox="1">
            <a:spLocks noChangeArrowheads="1"/>
          </p:cNvSpPr>
          <p:nvPr/>
        </p:nvSpPr>
        <p:spPr bwMode="auto">
          <a:xfrm>
            <a:off x="7667625" y="1125538"/>
            <a:ext cx="1476375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Proveedor</a:t>
            </a:r>
          </a:p>
        </p:txBody>
      </p:sp>
      <p:sp>
        <p:nvSpPr>
          <p:cNvPr id="24590" name="AutoShape 37"/>
          <p:cNvSpPr>
            <a:spLocks noChangeArrowheads="1"/>
          </p:cNvSpPr>
          <p:nvPr/>
        </p:nvSpPr>
        <p:spPr bwMode="auto">
          <a:xfrm>
            <a:off x="179388" y="1627188"/>
            <a:ext cx="1320800" cy="720725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Proceso de Contratación</a:t>
            </a:r>
          </a:p>
        </p:txBody>
      </p:sp>
      <p:sp>
        <p:nvSpPr>
          <p:cNvPr id="24591" name="AutoShape 38"/>
          <p:cNvSpPr>
            <a:spLocks noChangeArrowheads="1"/>
          </p:cNvSpPr>
          <p:nvPr/>
        </p:nvSpPr>
        <p:spPr bwMode="auto">
          <a:xfrm>
            <a:off x="4211638" y="4005263"/>
            <a:ext cx="1152525" cy="647700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CDP</a:t>
            </a:r>
          </a:p>
          <a:p>
            <a:pPr algn="ctr"/>
            <a:r>
              <a:rPr lang="es-PY" sz="1200" b="1"/>
              <a:t>Pliego</a:t>
            </a:r>
          </a:p>
        </p:txBody>
      </p:sp>
      <p:sp>
        <p:nvSpPr>
          <p:cNvPr id="24592" name="AutoShape 39"/>
          <p:cNvSpPr>
            <a:spLocks noChangeArrowheads="1"/>
          </p:cNvSpPr>
          <p:nvPr/>
        </p:nvSpPr>
        <p:spPr bwMode="auto">
          <a:xfrm>
            <a:off x="4468813" y="5227638"/>
            <a:ext cx="647700" cy="793750"/>
          </a:xfrm>
          <a:prstGeom prst="can">
            <a:avLst>
              <a:gd name="adj" fmla="val 30637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Portal</a:t>
            </a:r>
          </a:p>
        </p:txBody>
      </p:sp>
      <p:cxnSp>
        <p:nvCxnSpPr>
          <p:cNvPr id="24593" name="AutoShape 40"/>
          <p:cNvCxnSpPr>
            <a:cxnSpLocks noChangeShapeType="1"/>
            <a:stCxn id="24590" idx="2"/>
            <a:endCxn id="24596" idx="0"/>
          </p:cNvCxnSpPr>
          <p:nvPr/>
        </p:nvCxnSpPr>
        <p:spPr bwMode="auto">
          <a:xfrm rot="16200000" flipH="1">
            <a:off x="1548607" y="1521619"/>
            <a:ext cx="387350" cy="198913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4594" name="AutoShape 41"/>
          <p:cNvCxnSpPr>
            <a:cxnSpLocks noChangeShapeType="1"/>
            <a:stCxn id="24596" idx="2"/>
            <a:endCxn id="24591" idx="0"/>
          </p:cNvCxnSpPr>
          <p:nvPr/>
        </p:nvCxnSpPr>
        <p:spPr bwMode="auto">
          <a:xfrm rot="16200000" flipH="1">
            <a:off x="3402012" y="2619376"/>
            <a:ext cx="720725" cy="20510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4595" name="AutoShape 42"/>
          <p:cNvCxnSpPr>
            <a:cxnSpLocks noChangeShapeType="1"/>
            <a:stCxn id="24591" idx="2"/>
            <a:endCxn id="24592" idx="1"/>
          </p:cNvCxnSpPr>
          <p:nvPr/>
        </p:nvCxnSpPr>
        <p:spPr bwMode="auto">
          <a:xfrm>
            <a:off x="4787900" y="4602163"/>
            <a:ext cx="4763" cy="625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6" name="Rectangle 43"/>
          <p:cNvSpPr>
            <a:spLocks noChangeArrowheads="1"/>
          </p:cNvSpPr>
          <p:nvPr/>
        </p:nvSpPr>
        <p:spPr bwMode="auto">
          <a:xfrm>
            <a:off x="2124075" y="2709863"/>
            <a:ext cx="1223963" cy="574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200" b="1"/>
              <a:t>CDP</a:t>
            </a:r>
          </a:p>
          <a:p>
            <a:pPr algn="ctr"/>
            <a:r>
              <a:rPr lang="es-ES_tradnl" sz="1200" b="1"/>
              <a:t>(Previsión)</a:t>
            </a:r>
            <a:endParaRPr lang="es-ES" sz="1200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8" imgW="0" imgH="0" progId="TCLayout.ActiveDocument">
              <p:embed/>
            </p:oleObj>
          </a:graphicData>
        </a:graphic>
      </p:graphicFrame>
      <p:pic>
        <p:nvPicPr>
          <p:cNvPr id="1027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 b="10303"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1311275"/>
            <a:ext cx="86772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>
                <a:solidFill>
                  <a:schemeClr val="bg1"/>
                </a:solidFill>
                <a:ea typeface="ＭＳ Ｐゴシック" pitchFamily="-49" charset="-128"/>
              </a:rPr>
              <a:t>Presupuesto y Contrataciones Públicas</a:t>
            </a:r>
            <a:endParaRPr lang="de-DE" sz="3200" b="1">
              <a:solidFill>
                <a:schemeClr val="bg1"/>
              </a:solidFill>
              <a:ea typeface="ＭＳ Ｐゴシック" pitchFamily="-49" charset="-128"/>
            </a:endParaRPr>
          </a:p>
        </p:txBody>
      </p:sp>
      <p:pic>
        <p:nvPicPr>
          <p:cNvPr id="1029" name="Picture 9" descr="Unbenannt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049" y="4405812"/>
            <a:ext cx="2361814" cy="15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5763" y="2692400"/>
            <a:ext cx="86772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800" b="1">
                <a:solidFill>
                  <a:schemeClr val="bg1"/>
                </a:solidFill>
                <a:ea typeface="ＭＳ Ｐゴシック" pitchFamily="-49" charset="-128"/>
              </a:rPr>
              <a:t>TEMA ACTUAL</a:t>
            </a: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925" y="3281363"/>
            <a:ext cx="86772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800">
                <a:solidFill>
                  <a:schemeClr val="bg1"/>
                </a:solidFill>
                <a:latin typeface="Algerian" pitchFamily="82" charset="0"/>
                <a:ea typeface="ＭＳ Ｐゴシック" pitchFamily="-49" charset="-128"/>
              </a:rPr>
              <a:t>Problemas antiguos</a:t>
            </a:r>
          </a:p>
        </p:txBody>
      </p:sp>
      <p:pic>
        <p:nvPicPr>
          <p:cNvPr id="1033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2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7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314325" y="622300"/>
            <a:ext cx="851535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Etapa de Ejecución - 2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88" y="1125538"/>
            <a:ext cx="9142412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PY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3563938" y="1125538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5606" name="Line 28"/>
          <p:cNvSpPr>
            <a:spLocks noChangeShapeType="1"/>
          </p:cNvSpPr>
          <p:nvPr/>
        </p:nvSpPr>
        <p:spPr bwMode="auto">
          <a:xfrm>
            <a:off x="5580063" y="1125538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5607" name="Line 29"/>
          <p:cNvSpPr>
            <a:spLocks noChangeShapeType="1"/>
          </p:cNvSpPr>
          <p:nvPr/>
        </p:nvSpPr>
        <p:spPr bwMode="auto">
          <a:xfrm>
            <a:off x="1692275" y="1141413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5608" name="Text Box 30"/>
          <p:cNvSpPr txBox="1">
            <a:spLocks noChangeArrowheads="1"/>
          </p:cNvSpPr>
          <p:nvPr/>
        </p:nvSpPr>
        <p:spPr bwMode="auto">
          <a:xfrm>
            <a:off x="1836738" y="1125538"/>
            <a:ext cx="1582737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(UAF)</a:t>
            </a:r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3924300" y="1125538"/>
            <a:ext cx="1295400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DNCP</a:t>
            </a:r>
          </a:p>
        </p:txBody>
      </p:sp>
      <p:sp>
        <p:nvSpPr>
          <p:cNvPr id="25610" name="Text Box 32"/>
          <p:cNvSpPr txBox="1">
            <a:spLocks noChangeArrowheads="1"/>
          </p:cNvSpPr>
          <p:nvPr/>
        </p:nvSpPr>
        <p:spPr bwMode="auto">
          <a:xfrm>
            <a:off x="5940425" y="1125538"/>
            <a:ext cx="1223963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MH – DGTP </a:t>
            </a:r>
          </a:p>
        </p:txBody>
      </p:sp>
      <p:sp>
        <p:nvSpPr>
          <p:cNvPr id="25611" name="Text Box 33"/>
          <p:cNvSpPr txBox="1">
            <a:spLocks noChangeArrowheads="1"/>
          </p:cNvSpPr>
          <p:nvPr/>
        </p:nvSpPr>
        <p:spPr bwMode="auto">
          <a:xfrm>
            <a:off x="34925" y="1125538"/>
            <a:ext cx="1582738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Entidades (UOC)</a:t>
            </a:r>
          </a:p>
        </p:txBody>
      </p:sp>
      <p:sp>
        <p:nvSpPr>
          <p:cNvPr id="25612" name="Line 34"/>
          <p:cNvSpPr>
            <a:spLocks noChangeShapeType="1"/>
          </p:cNvSpPr>
          <p:nvPr/>
        </p:nvSpPr>
        <p:spPr bwMode="auto">
          <a:xfrm>
            <a:off x="7532688" y="1141413"/>
            <a:ext cx="0" cy="5299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5613" name="Text Box 35"/>
          <p:cNvSpPr txBox="1">
            <a:spLocks noChangeArrowheads="1"/>
          </p:cNvSpPr>
          <p:nvPr/>
        </p:nvSpPr>
        <p:spPr bwMode="auto">
          <a:xfrm>
            <a:off x="7667625" y="1125538"/>
            <a:ext cx="1476375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Y" sz="1400" b="1">
                <a:latin typeface="Times New Roman" pitchFamily="18" charset="0"/>
              </a:rPr>
              <a:t>Proveedor</a:t>
            </a:r>
          </a:p>
        </p:txBody>
      </p:sp>
      <p:sp>
        <p:nvSpPr>
          <p:cNvPr id="25614" name="AutoShape 36"/>
          <p:cNvSpPr>
            <a:spLocks noChangeArrowheads="1"/>
          </p:cNvSpPr>
          <p:nvPr/>
        </p:nvSpPr>
        <p:spPr bwMode="auto">
          <a:xfrm>
            <a:off x="3924300" y="2636838"/>
            <a:ext cx="1368425" cy="647700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Adjudicación</a:t>
            </a:r>
          </a:p>
        </p:txBody>
      </p:sp>
      <p:sp>
        <p:nvSpPr>
          <p:cNvPr id="25615" name="AutoShape 37"/>
          <p:cNvSpPr>
            <a:spLocks noChangeArrowheads="1"/>
          </p:cNvSpPr>
          <p:nvPr/>
        </p:nvSpPr>
        <p:spPr bwMode="auto">
          <a:xfrm>
            <a:off x="179388" y="1627188"/>
            <a:ext cx="1296987" cy="57785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Proceso de Adjudicación</a:t>
            </a:r>
          </a:p>
        </p:txBody>
      </p:sp>
      <p:sp>
        <p:nvSpPr>
          <p:cNvPr id="25616" name="AutoShape 38"/>
          <p:cNvSpPr>
            <a:spLocks noChangeArrowheads="1"/>
          </p:cNvSpPr>
          <p:nvPr/>
        </p:nvSpPr>
        <p:spPr bwMode="auto">
          <a:xfrm>
            <a:off x="4284663" y="3500438"/>
            <a:ext cx="647700" cy="793750"/>
          </a:xfrm>
          <a:prstGeom prst="can">
            <a:avLst>
              <a:gd name="adj" fmla="val 3063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Portal</a:t>
            </a:r>
          </a:p>
        </p:txBody>
      </p:sp>
      <p:sp>
        <p:nvSpPr>
          <p:cNvPr id="25617" name="AutoShape 39"/>
          <p:cNvSpPr>
            <a:spLocks noChangeArrowheads="1"/>
          </p:cNvSpPr>
          <p:nvPr/>
        </p:nvSpPr>
        <p:spPr bwMode="auto">
          <a:xfrm>
            <a:off x="2124075" y="4795838"/>
            <a:ext cx="1008063" cy="504825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600" b="1"/>
              <a:t>CC</a:t>
            </a:r>
          </a:p>
        </p:txBody>
      </p:sp>
      <p:sp>
        <p:nvSpPr>
          <p:cNvPr id="25618" name="Rectangle 41"/>
          <p:cNvSpPr>
            <a:spLocks noChangeArrowheads="1"/>
          </p:cNvSpPr>
          <p:nvPr/>
        </p:nvSpPr>
        <p:spPr bwMode="auto">
          <a:xfrm>
            <a:off x="1979613" y="5589588"/>
            <a:ext cx="1296987" cy="5016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Registrar el Compromiso</a:t>
            </a:r>
          </a:p>
        </p:txBody>
      </p:sp>
      <p:cxnSp>
        <p:nvCxnSpPr>
          <p:cNvPr id="25619" name="AutoShape 42"/>
          <p:cNvCxnSpPr>
            <a:cxnSpLocks noChangeShapeType="1"/>
            <a:stCxn id="25615" idx="2"/>
            <a:endCxn id="25614" idx="0"/>
          </p:cNvCxnSpPr>
          <p:nvPr/>
        </p:nvCxnSpPr>
        <p:spPr bwMode="auto">
          <a:xfrm rot="16200000" flipH="1">
            <a:off x="2502694" y="531019"/>
            <a:ext cx="431800" cy="3779838"/>
          </a:xfrm>
          <a:prstGeom prst="bentConnector3">
            <a:avLst>
              <a:gd name="adj1" fmla="val 4963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0" name="AutoShape 43"/>
          <p:cNvCxnSpPr>
            <a:cxnSpLocks noChangeShapeType="1"/>
            <a:stCxn id="25614" idx="2"/>
            <a:endCxn id="25616" idx="1"/>
          </p:cNvCxnSpPr>
          <p:nvPr/>
        </p:nvCxnSpPr>
        <p:spPr bwMode="auto">
          <a:xfrm>
            <a:off x="4608513" y="3233738"/>
            <a:ext cx="0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1" name="AutoShape 44"/>
          <p:cNvCxnSpPr>
            <a:cxnSpLocks noChangeShapeType="1"/>
            <a:stCxn id="25616" idx="3"/>
            <a:endCxn id="25617" idx="0"/>
          </p:cNvCxnSpPr>
          <p:nvPr/>
        </p:nvCxnSpPr>
        <p:spPr bwMode="auto">
          <a:xfrm rot="5400000">
            <a:off x="3367882" y="3555206"/>
            <a:ext cx="501650" cy="1979613"/>
          </a:xfrm>
          <a:prstGeom prst="bentConnector3">
            <a:avLst>
              <a:gd name="adj1" fmla="val 4984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2" name="AutoShape 46"/>
          <p:cNvCxnSpPr>
            <a:cxnSpLocks noChangeShapeType="1"/>
            <a:stCxn id="25617" idx="2"/>
            <a:endCxn id="25618" idx="0"/>
          </p:cNvCxnSpPr>
          <p:nvPr/>
        </p:nvCxnSpPr>
        <p:spPr bwMode="auto">
          <a:xfrm>
            <a:off x="2628900" y="5259388"/>
            <a:ext cx="0" cy="330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71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314325" y="527050"/>
            <a:ext cx="851535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de-DE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Etapa de Ejecución - 3</a:t>
            </a:r>
          </a:p>
        </p:txBody>
      </p:sp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7215188" y="1009650"/>
            <a:ext cx="1784350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sz="1600">
                <a:latin typeface="Times New Roman" pitchFamily="18" charset="0"/>
              </a:rPr>
              <a:t>Entidad Bancaria</a:t>
            </a:r>
          </a:p>
        </p:txBody>
      </p:sp>
      <p:sp>
        <p:nvSpPr>
          <p:cNvPr id="26629" name="Line 25"/>
          <p:cNvSpPr>
            <a:spLocks noChangeShapeType="1"/>
          </p:cNvSpPr>
          <p:nvPr/>
        </p:nvSpPr>
        <p:spPr bwMode="auto">
          <a:xfrm>
            <a:off x="4071938" y="1000125"/>
            <a:ext cx="0" cy="5857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6630" name="Line 32"/>
          <p:cNvSpPr>
            <a:spLocks noChangeShapeType="1"/>
          </p:cNvSpPr>
          <p:nvPr/>
        </p:nvSpPr>
        <p:spPr bwMode="auto">
          <a:xfrm>
            <a:off x="7143750" y="1009650"/>
            <a:ext cx="0" cy="5848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6631" name="Rectangle 34"/>
          <p:cNvSpPr>
            <a:spLocks noChangeArrowheads="1"/>
          </p:cNvSpPr>
          <p:nvPr/>
        </p:nvSpPr>
        <p:spPr bwMode="auto">
          <a:xfrm>
            <a:off x="142875" y="1493838"/>
            <a:ext cx="1785938" cy="428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/>
              <a:t>Proceso de Ejecución Presupuestaria</a:t>
            </a:r>
          </a:p>
        </p:txBody>
      </p:sp>
      <p:sp>
        <p:nvSpPr>
          <p:cNvPr id="26632" name="Rectangle 35"/>
          <p:cNvSpPr>
            <a:spLocks noChangeArrowheads="1"/>
          </p:cNvSpPr>
          <p:nvPr/>
        </p:nvSpPr>
        <p:spPr bwMode="auto">
          <a:xfrm>
            <a:off x="142875" y="1922463"/>
            <a:ext cx="1785938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PY" sz="1200"/>
              <a:t>1.  Plan de Caja</a:t>
            </a:r>
          </a:p>
          <a:p>
            <a:r>
              <a:rPr lang="es-PY" sz="1200"/>
              <a:t>2.  Obligación</a:t>
            </a:r>
          </a:p>
          <a:p>
            <a:r>
              <a:rPr lang="es-PY" sz="1200"/>
              <a:t>3.  STR</a:t>
            </a:r>
          </a:p>
        </p:txBody>
      </p:sp>
      <p:sp>
        <p:nvSpPr>
          <p:cNvPr id="26633" name="AutoShape 36"/>
          <p:cNvSpPr>
            <a:spLocks noChangeArrowheads="1"/>
          </p:cNvSpPr>
          <p:nvPr/>
        </p:nvSpPr>
        <p:spPr bwMode="auto">
          <a:xfrm>
            <a:off x="357188" y="2781300"/>
            <a:ext cx="1357312" cy="504825"/>
          </a:xfrm>
          <a:prstGeom prst="flowChart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PY" sz="1200" b="1"/>
              <a:t>STR</a:t>
            </a:r>
          </a:p>
        </p:txBody>
      </p:sp>
      <p:sp>
        <p:nvSpPr>
          <p:cNvPr id="26634" name="AutoShape 41"/>
          <p:cNvSpPr>
            <a:spLocks noChangeArrowheads="1"/>
          </p:cNvSpPr>
          <p:nvPr/>
        </p:nvSpPr>
        <p:spPr bwMode="auto">
          <a:xfrm>
            <a:off x="7358063" y="5922963"/>
            <a:ext cx="1571625" cy="792162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Se acredita en la Cuenta del Proveedor / Contratista</a:t>
            </a:r>
          </a:p>
        </p:txBody>
      </p:sp>
      <p:sp>
        <p:nvSpPr>
          <p:cNvPr id="26635" name="AutoShape 37"/>
          <p:cNvSpPr>
            <a:spLocks noChangeArrowheads="1"/>
          </p:cNvSpPr>
          <p:nvPr/>
        </p:nvSpPr>
        <p:spPr bwMode="auto">
          <a:xfrm>
            <a:off x="4214813" y="4929188"/>
            <a:ext cx="1357312" cy="357187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Nota de Débito</a:t>
            </a:r>
          </a:p>
        </p:txBody>
      </p:sp>
      <p:cxnSp>
        <p:nvCxnSpPr>
          <p:cNvPr id="36" name="35 Conector recto de flecha"/>
          <p:cNvCxnSpPr>
            <a:stCxn id="26632" idx="2"/>
            <a:endCxn id="26633" idx="0"/>
          </p:cNvCxnSpPr>
          <p:nvPr/>
        </p:nvCxnSpPr>
        <p:spPr>
          <a:xfrm rot="5400000">
            <a:off x="931069" y="2675731"/>
            <a:ext cx="2095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637" name="31 Grupo"/>
          <p:cNvGrpSpPr>
            <a:grpSpLocks/>
          </p:cNvGrpSpPr>
          <p:nvPr/>
        </p:nvGrpSpPr>
        <p:grpSpPr bwMode="auto">
          <a:xfrm>
            <a:off x="2289175" y="3286125"/>
            <a:ext cx="1497013" cy="2500313"/>
            <a:chOff x="2574934" y="3398506"/>
            <a:chExt cx="1497000" cy="2500330"/>
          </a:xfrm>
        </p:grpSpPr>
        <p:sp>
          <p:nvSpPr>
            <p:cNvPr id="38" name="37 Documento"/>
            <p:cNvSpPr/>
            <p:nvPr/>
          </p:nvSpPr>
          <p:spPr>
            <a:xfrm>
              <a:off x="2574934" y="3398506"/>
              <a:ext cx="1497000" cy="2500330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s-PY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</a:t>
              </a:r>
              <a:endPara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54" name="AutoShape 37"/>
            <p:cNvSpPr>
              <a:spLocks noChangeArrowheads="1"/>
            </p:cNvSpPr>
            <p:nvPr/>
          </p:nvSpPr>
          <p:spPr bwMode="auto">
            <a:xfrm>
              <a:off x="2643174" y="5143512"/>
              <a:ext cx="1295400" cy="285752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/>
            <a:lstStyle/>
            <a:p>
              <a:pPr algn="ctr"/>
              <a:r>
                <a:rPr lang="es-PY" sz="1200" b="1"/>
                <a:t>Garantías </a:t>
              </a:r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2643196" y="3714421"/>
              <a:ext cx="1295389" cy="285752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/>
            <a:lstStyle/>
            <a:p>
              <a:pPr algn="ctr">
                <a:defRPr/>
              </a:pPr>
              <a:r>
                <a:rPr lang="es-PY" sz="1200" b="1" dirty="0">
                  <a:latin typeface="Arial" pitchFamily="34" charset="0"/>
                </a:rPr>
                <a:t>Proveedor </a:t>
              </a:r>
              <a:endParaRPr lang="es-PY" sz="1200" b="1" dirty="0">
                <a:latin typeface="Arial" pitchFamily="34" charset="0"/>
              </a:endParaRPr>
            </a:p>
          </p:txBody>
        </p:sp>
        <p:sp>
          <p:nvSpPr>
            <p:cNvPr id="41" name="AutoShape 37"/>
            <p:cNvSpPr>
              <a:spLocks noChangeArrowheads="1"/>
            </p:cNvSpPr>
            <p:nvPr/>
          </p:nvSpPr>
          <p:spPr bwMode="auto">
            <a:xfrm>
              <a:off x="2643196" y="4071611"/>
              <a:ext cx="1295389" cy="285752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/>
            <a:lstStyle/>
            <a:p>
              <a:pPr algn="ctr">
                <a:defRPr/>
              </a:pPr>
              <a:r>
                <a:rPr lang="es-PY" sz="1200" b="1" dirty="0">
                  <a:latin typeface="Arial" pitchFamily="34" charset="0"/>
                </a:rPr>
                <a:t>DNCP</a:t>
              </a:r>
              <a:endParaRPr lang="es-PY" sz="1200" b="1" dirty="0">
                <a:latin typeface="Arial" pitchFamily="34" charset="0"/>
              </a:endParaRPr>
            </a:p>
          </p:txBody>
        </p:sp>
        <p:sp>
          <p:nvSpPr>
            <p:cNvPr id="26657" name="AutoShape 37"/>
            <p:cNvSpPr>
              <a:spLocks noChangeArrowheads="1"/>
            </p:cNvSpPr>
            <p:nvPr/>
          </p:nvSpPr>
          <p:spPr bwMode="auto">
            <a:xfrm>
              <a:off x="2643174" y="4429132"/>
              <a:ext cx="1295400" cy="285752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/>
            <a:lstStyle/>
            <a:p>
              <a:pPr algn="ctr"/>
              <a:r>
                <a:rPr lang="es-PY" sz="1200" b="1"/>
                <a:t>Retenciones</a:t>
              </a:r>
            </a:p>
          </p:txBody>
        </p:sp>
        <p:sp>
          <p:nvSpPr>
            <p:cNvPr id="26658" name="AutoShape 37"/>
            <p:cNvSpPr>
              <a:spLocks noChangeArrowheads="1"/>
            </p:cNvSpPr>
            <p:nvPr/>
          </p:nvSpPr>
          <p:spPr bwMode="auto">
            <a:xfrm>
              <a:off x="2643174" y="4786322"/>
              <a:ext cx="1295400" cy="285752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99995C"/>
              </a:prstShdw>
            </a:effectLst>
          </p:spPr>
          <p:txBody>
            <a:bodyPr/>
            <a:lstStyle/>
            <a:p>
              <a:pPr algn="ctr"/>
              <a:r>
                <a:rPr lang="es-PY" sz="1200" b="1"/>
                <a:t>Fondos DGJ</a:t>
              </a:r>
            </a:p>
          </p:txBody>
        </p:sp>
      </p:grpSp>
      <p:sp>
        <p:nvSpPr>
          <p:cNvPr id="26638" name="Rectangle 24"/>
          <p:cNvSpPr>
            <a:spLocks noChangeArrowheads="1"/>
          </p:cNvSpPr>
          <p:nvPr/>
        </p:nvSpPr>
        <p:spPr bwMode="auto">
          <a:xfrm>
            <a:off x="142875" y="1009650"/>
            <a:ext cx="1857375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sz="1600">
                <a:latin typeface="Times New Roman" pitchFamily="18" charset="0"/>
              </a:rPr>
              <a:t>Entidades (UAF)</a:t>
            </a:r>
          </a:p>
        </p:txBody>
      </p:sp>
      <p:cxnSp>
        <p:nvCxnSpPr>
          <p:cNvPr id="58" name="57 Forma"/>
          <p:cNvCxnSpPr>
            <a:stCxn id="26633" idx="3"/>
            <a:endCxn id="38" idx="0"/>
          </p:cNvCxnSpPr>
          <p:nvPr/>
        </p:nvCxnSpPr>
        <p:spPr>
          <a:xfrm>
            <a:off x="1714500" y="3033713"/>
            <a:ext cx="1323975" cy="25241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0" name="Rectangle 24"/>
          <p:cNvSpPr>
            <a:spLocks noChangeArrowheads="1"/>
          </p:cNvSpPr>
          <p:nvPr/>
        </p:nvSpPr>
        <p:spPr bwMode="auto">
          <a:xfrm>
            <a:off x="2143125" y="1009650"/>
            <a:ext cx="1857375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sz="1600">
                <a:latin typeface="Times New Roman" pitchFamily="18" charset="0"/>
              </a:rPr>
              <a:t>MH - DGTP</a:t>
            </a:r>
          </a:p>
        </p:txBody>
      </p:sp>
      <p:sp>
        <p:nvSpPr>
          <p:cNvPr id="26641" name="Rectangle 24"/>
          <p:cNvSpPr>
            <a:spLocks noChangeArrowheads="1"/>
          </p:cNvSpPr>
          <p:nvPr/>
        </p:nvSpPr>
        <p:spPr bwMode="auto">
          <a:xfrm>
            <a:off x="4286250" y="1009650"/>
            <a:ext cx="2643188" cy="35877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2700000" scaled="1"/>
          </a:gradFill>
          <a:ln w="158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sz="1600">
                <a:latin typeface="Times New Roman" pitchFamily="18" charset="0"/>
              </a:rPr>
              <a:t>BCP</a:t>
            </a:r>
          </a:p>
        </p:txBody>
      </p:sp>
      <p:sp>
        <p:nvSpPr>
          <p:cNvPr id="26642" name="Line 25"/>
          <p:cNvSpPr>
            <a:spLocks noChangeShapeType="1"/>
          </p:cNvSpPr>
          <p:nvPr/>
        </p:nvSpPr>
        <p:spPr bwMode="auto">
          <a:xfrm>
            <a:off x="2071688" y="1000125"/>
            <a:ext cx="0" cy="5857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26643" name="AutoShape 37"/>
          <p:cNvSpPr>
            <a:spLocks noChangeArrowheads="1"/>
          </p:cNvSpPr>
          <p:nvPr/>
        </p:nvSpPr>
        <p:spPr bwMode="auto">
          <a:xfrm>
            <a:off x="5643563" y="4929188"/>
            <a:ext cx="1357312" cy="357187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Nota de Crédito</a:t>
            </a:r>
          </a:p>
        </p:txBody>
      </p:sp>
      <p:cxnSp>
        <p:nvCxnSpPr>
          <p:cNvPr id="63" name="62 Forma"/>
          <p:cNvCxnSpPr>
            <a:stCxn id="38" idx="3"/>
            <a:endCxn id="26643" idx="0"/>
          </p:cNvCxnSpPr>
          <p:nvPr/>
        </p:nvCxnSpPr>
        <p:spPr>
          <a:xfrm>
            <a:off x="3786188" y="4537075"/>
            <a:ext cx="2536825" cy="3921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69 Conector angular"/>
          <p:cNvCxnSpPr>
            <a:stCxn id="26643" idx="3"/>
            <a:endCxn id="26634" idx="0"/>
          </p:cNvCxnSpPr>
          <p:nvPr/>
        </p:nvCxnSpPr>
        <p:spPr>
          <a:xfrm>
            <a:off x="7000875" y="5108575"/>
            <a:ext cx="1143000" cy="8143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64 Forma"/>
          <p:cNvCxnSpPr>
            <a:stCxn id="38" idx="3"/>
            <a:endCxn id="26635" idx="0"/>
          </p:cNvCxnSpPr>
          <p:nvPr/>
        </p:nvCxnSpPr>
        <p:spPr>
          <a:xfrm>
            <a:off x="3786188" y="4537075"/>
            <a:ext cx="1108075" cy="3921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7" name="AutoShape 37"/>
          <p:cNvSpPr>
            <a:spLocks noChangeArrowheads="1"/>
          </p:cNvSpPr>
          <p:nvPr/>
        </p:nvSpPr>
        <p:spPr bwMode="auto">
          <a:xfrm>
            <a:off x="2357438" y="6000750"/>
            <a:ext cx="1357312" cy="357188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Nota de Débito</a:t>
            </a:r>
          </a:p>
        </p:txBody>
      </p:sp>
      <p:sp>
        <p:nvSpPr>
          <p:cNvPr id="26648" name="AutoShape 37"/>
          <p:cNvSpPr>
            <a:spLocks noChangeArrowheads="1"/>
          </p:cNvSpPr>
          <p:nvPr/>
        </p:nvSpPr>
        <p:spPr bwMode="auto">
          <a:xfrm>
            <a:off x="285750" y="6429375"/>
            <a:ext cx="1357313" cy="357188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Nota de Crédito</a:t>
            </a:r>
          </a:p>
        </p:txBody>
      </p:sp>
      <p:cxnSp>
        <p:nvCxnSpPr>
          <p:cNvPr id="68" name="67 Forma"/>
          <p:cNvCxnSpPr>
            <a:stCxn id="26643" idx="2"/>
            <a:endCxn id="26651" idx="3"/>
          </p:cNvCxnSpPr>
          <p:nvPr/>
        </p:nvCxnSpPr>
        <p:spPr>
          <a:xfrm rot="5400000">
            <a:off x="4358482" y="4642643"/>
            <a:ext cx="1320800" cy="260826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68 Forma"/>
          <p:cNvCxnSpPr>
            <a:stCxn id="26635" idx="2"/>
            <a:endCxn id="26647" idx="3"/>
          </p:cNvCxnSpPr>
          <p:nvPr/>
        </p:nvCxnSpPr>
        <p:spPr>
          <a:xfrm rot="5400000">
            <a:off x="3857625" y="5143500"/>
            <a:ext cx="893763" cy="11795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651" name="AutoShape 37"/>
          <p:cNvSpPr>
            <a:spLocks noChangeArrowheads="1"/>
          </p:cNvSpPr>
          <p:nvPr/>
        </p:nvSpPr>
        <p:spPr bwMode="auto">
          <a:xfrm>
            <a:off x="2357438" y="6429375"/>
            <a:ext cx="1357312" cy="357188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/>
          <a:lstStyle/>
          <a:p>
            <a:pPr algn="ctr"/>
            <a:r>
              <a:rPr lang="es-PY" sz="1200" b="1"/>
              <a:t>Nota de Crédito</a:t>
            </a:r>
          </a:p>
        </p:txBody>
      </p:sp>
      <p:cxnSp>
        <p:nvCxnSpPr>
          <p:cNvPr id="71" name="70 Conector recto de flecha"/>
          <p:cNvCxnSpPr>
            <a:stCxn id="26651" idx="1"/>
            <a:endCxn id="26648" idx="3"/>
          </p:cNvCxnSpPr>
          <p:nvPr/>
        </p:nvCxnSpPr>
        <p:spPr>
          <a:xfrm rot="10800000">
            <a:off x="1643063" y="6607175"/>
            <a:ext cx="7143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0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2765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Plataformas Integradas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07950" y="1573213"/>
            <a:ext cx="2514600" cy="2514600"/>
          </a:xfrm>
          <a:prstGeom prst="sun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65150" y="26400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cs typeface="Arial" charset="0"/>
              </a:rPr>
              <a:t>SICP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127750" y="1649413"/>
            <a:ext cx="2133600" cy="2133600"/>
          </a:xfrm>
          <a:prstGeom prst="sun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508750" y="2487613"/>
            <a:ext cx="135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  <a:cs typeface="Arial" charset="0"/>
              </a:rPr>
              <a:t>SIAF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94150" y="3859213"/>
            <a:ext cx="1828800" cy="1905000"/>
          </a:xfrm>
          <a:prstGeom prst="sun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4319588" y="4545013"/>
            <a:ext cx="119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  <a:cs typeface="Arial" charset="0"/>
              </a:rPr>
              <a:t>SSET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4150" y="16494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PAC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46150" y="1268413"/>
            <a:ext cx="89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Llamados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12950" y="1649413"/>
            <a:ext cx="1311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Adjudicaciones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7950" y="3783013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Marco</a:t>
            </a:r>
            <a:r>
              <a:rPr lang="es-E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Legal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2788" y="4087813"/>
            <a:ext cx="1338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Inhabilitaciones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526213" y="1344613"/>
            <a:ext cx="1598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Presupuesto (SIPP)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154988" y="2487613"/>
            <a:ext cx="868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Tesorería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(SITE)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0025" y="1649413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Contabilidad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(SICO)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06750" y="5154613"/>
            <a:ext cx="124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Cumplimiento 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Tributario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18150" y="5154613"/>
            <a:ext cx="15224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Registro Único 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 Contribuyentes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(RUC)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698750" y="1725613"/>
            <a:ext cx="3505200" cy="990600"/>
          </a:xfrm>
          <a:prstGeom prst="leftRightArrow">
            <a:avLst>
              <a:gd name="adj1" fmla="val 60898"/>
              <a:gd name="adj2" fmla="val 8172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2047174">
            <a:off x="2147888" y="3538538"/>
            <a:ext cx="2235200" cy="914400"/>
          </a:xfrm>
          <a:prstGeom prst="leftRightArrow">
            <a:avLst>
              <a:gd name="adj1" fmla="val 64324"/>
              <a:gd name="adj2" fmla="val 5438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3689350" y="1954213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PAC (Presupuesto)</a:t>
            </a:r>
          </a:p>
          <a:p>
            <a:pPr>
              <a:buFontTx/>
              <a:buChar char="•"/>
            </a:pPr>
            <a:r>
              <a:rPr lang="es-ES" sz="1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CDP (Llamados )</a:t>
            </a:r>
          </a:p>
          <a:p>
            <a:pPr>
              <a:buFontTx/>
              <a:buChar char="•"/>
            </a:pPr>
            <a:r>
              <a:rPr lang="es-ES" sz="10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CC (Adjudicaciones)</a:t>
            </a:r>
          </a:p>
        </p:txBody>
      </p:sp>
      <p:sp>
        <p:nvSpPr>
          <p:cNvPr id="27671" name="Text Box 22"/>
          <p:cNvSpPr txBox="1">
            <a:spLocks noChangeArrowheads="1"/>
          </p:cNvSpPr>
          <p:nvPr/>
        </p:nvSpPr>
        <p:spPr bwMode="auto">
          <a:xfrm rot="2089667">
            <a:off x="2698750" y="37353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Cumplimiento Tributario</a:t>
            </a: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RUC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rot="-1861835">
            <a:off x="5441950" y="3630613"/>
            <a:ext cx="1676400" cy="1020762"/>
          </a:xfrm>
          <a:prstGeom prst="leftRightArrow">
            <a:avLst>
              <a:gd name="adj1" fmla="val 63861"/>
              <a:gd name="adj2" fmla="val 5049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 rot="-1903676">
            <a:off x="5788025" y="377031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Cumplimiento Tributario</a:t>
            </a:r>
          </a:p>
          <a:p>
            <a:pPr>
              <a:buFontTx/>
              <a:buChar char="•"/>
            </a:pPr>
            <a:r>
              <a:rPr lang="es-ES" sz="12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RUC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1631950" y="2716213"/>
            <a:ext cx="1371600" cy="304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es-MX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7273925" y="5197475"/>
            <a:ext cx="1760538" cy="950913"/>
          </a:xfrm>
          <a:prstGeom prst="sun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chemeClr val="bg1"/>
                </a:solidFill>
                <a:cs typeface="Times New Roman" pitchFamily="18" charset="0"/>
              </a:rPr>
              <a:t>BCP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35875" y="6162675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Pago Directo a</a:t>
            </a: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Proveedores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-1199527">
            <a:off x="7377113" y="3314700"/>
            <a:ext cx="738187" cy="1981200"/>
          </a:xfrm>
          <a:prstGeom prst="upDownArrow">
            <a:avLst>
              <a:gd name="adj1" fmla="val 50000"/>
              <a:gd name="adj2" fmla="val 69408"/>
            </a:avLst>
          </a:prstGeom>
          <a:solidFill>
            <a:schemeClr val="accent1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es-MX">
              <a:cs typeface="Times New Roman" pitchFamily="18" charset="0"/>
            </a:endParaRPr>
          </a:p>
        </p:txBody>
      </p:sp>
      <p:sp>
        <p:nvSpPr>
          <p:cNvPr id="27678" name="Text Box 29"/>
          <p:cNvSpPr txBox="1">
            <a:spLocks noChangeArrowheads="1"/>
          </p:cNvSpPr>
          <p:nvPr/>
        </p:nvSpPr>
        <p:spPr bwMode="auto">
          <a:xfrm rot="4303516">
            <a:off x="6975476" y="3929062"/>
            <a:ext cx="1511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solidFill>
                  <a:schemeClr val="bg1"/>
                </a:solidFill>
                <a:cs typeface="Arial" charset="0"/>
              </a:rPr>
              <a:t>OTs Directo para Provedores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4" grpId="0" animBg="1"/>
      <p:bldP spid="27" grpId="0" animBg="1"/>
      <p:bldP spid="2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Problemas entre el Presupuesto y la Compra Publica</a:t>
            </a:r>
            <a:endParaRPr lang="de-DE" smtClean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82575" y="1119188"/>
            <a:ext cx="8515350" cy="4954587"/>
          </a:xfrm>
          <a:prstGeom prst="rect">
            <a:avLst/>
          </a:prstGeom>
        </p:spPr>
        <p:txBody>
          <a:bodyPr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F</a:t>
            </a:r>
            <a:r>
              <a:rPr lang="de-DE" sz="2000" kern="0" dirty="0">
                <a:latin typeface="+mn-lt"/>
              </a:rPr>
              <a:t>alta de integración entre el sistema de compras y el sistema de administración financiera, lo que imposibilita que los costos de los bienes y serivicios ayuden a la formulación del presupuesto.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10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sz="2000" kern="0" dirty="0">
                <a:latin typeface="+mn-lt"/>
              </a:rPr>
              <a:t>Poca participación de los responsables de compras en la elaboración del presupuesto.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sz="2000" kern="0" dirty="0">
                <a:latin typeface="+mn-lt"/>
              </a:rPr>
              <a:t>Aumento o disminución injustificada del presupuesto por parte del congresistas sin aval del Ministerio de Economía.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sz="2000" kern="0" dirty="0">
                <a:latin typeface="+mn-lt"/>
              </a:rPr>
              <a:t>Falta de planificación de las compras públicas dificulta la ejecución presupuestaria.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sz="2000" kern="0" dirty="0">
                <a:latin typeface="+mn-lt"/>
              </a:rPr>
              <a:t>Burocracia interna de las instituciones para la realización de las contrataciones.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900" kern="0" dirty="0">
              <a:latin typeface="+mn-lt"/>
            </a:endParaRPr>
          </a:p>
        </p:txBody>
      </p:sp>
      <p:pic>
        <p:nvPicPr>
          <p:cNvPr id="28676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4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Problemas entre el Presupuesto y la Compra Publica</a:t>
            </a:r>
            <a:endParaRPr lang="de-DE" smtClean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82575" y="1123950"/>
            <a:ext cx="8515350" cy="4225925"/>
          </a:xfrm>
          <a:prstGeom prst="rect">
            <a:avLst/>
          </a:prstGeom>
        </p:spPr>
        <p:txBody>
          <a:bodyPr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sz="2000" kern="0" dirty="0"/>
              <a:t>Excesiva reglamentación y rigidez para la ejecución del presupuesto.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_tradnl" sz="5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Alta rotación de los funcionarios del área de compras y presupuesto.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_tradnl" sz="5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Falta de recursos humanos capacitados en ambas áreas.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_tradnl" sz="5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Deficiente integración de los sistemas de compras con los sistemas de presupuesto y pago.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Burocracia excesiva para la realización de los pagos y la consecuente ejecución presupuestaria.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_tradnl" sz="5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Alta concentración de contrataciones al final del año resultante de la falta de planificación y afanoso deseo de elevar la ejecución presupuestaria.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ES_tradnl" sz="5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_tradnl" sz="2000" kern="0" dirty="0">
                <a:latin typeface="+mn-lt"/>
              </a:rPr>
              <a:t>Deficientes criterios de evaluación desempeño que premia la alta ejecución presupuestaria y no el logro de los objetivos.</a:t>
            </a:r>
            <a:endParaRPr lang="de-DE" sz="2000" kern="0" dirty="0">
              <a:latin typeface="+mn-lt"/>
            </a:endParaRPr>
          </a:p>
        </p:txBody>
      </p:sp>
      <p:pic>
        <p:nvPicPr>
          <p:cNvPr id="29700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4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" r:id="rId7" imgW="0" imgH="0" progId="TCLayout.ActiveDocument">
              <p:embed/>
            </p:oleObj>
          </a:graphicData>
        </a:graphic>
      </p:graphicFrame>
      <p:pic>
        <p:nvPicPr>
          <p:cNvPr id="4099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 b="10303"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1311275"/>
            <a:ext cx="86772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PY" sz="2400" b="1">
                <a:solidFill>
                  <a:schemeClr val="bg1"/>
                </a:solidFill>
                <a:ea typeface="ＭＳ Ｐゴシック" pitchFamily="-49" charset="-128"/>
              </a:rPr>
              <a:t>“El presupuesto debe ser equilibrado, el tesoro debe aumentar sus ingresos, la deuda pública debe ser reducida, la arrogancia de los oficiales debe disminuir y ser controlada, la asistencia de tierra extranjeras debe ser restringida para que  Roma no caiga en bancarrota. Las personas deben otra vez aprender a trabajar, en vez de vivir de la asistencia pública”</a:t>
            </a:r>
            <a:endParaRPr lang="de-DE" sz="2400" b="1">
              <a:solidFill>
                <a:schemeClr val="bg1"/>
              </a:solidFill>
              <a:ea typeface="ＭＳ Ｐゴシック" pitchFamily="-49" charset="-128"/>
            </a:endParaRPr>
          </a:p>
        </p:txBody>
      </p:sp>
      <p:sp>
        <p:nvSpPr>
          <p:cNvPr id="41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1888" y="4905375"/>
            <a:ext cx="46974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>
                <a:solidFill>
                  <a:schemeClr val="bg1"/>
                </a:solidFill>
                <a:ea typeface="ＭＳ Ｐゴシック" pitchFamily="-49" charset="-128"/>
              </a:rPr>
              <a:t>Marco Tulio Cicerón </a:t>
            </a:r>
          </a:p>
          <a:p>
            <a:pPr algn="r"/>
            <a:r>
              <a:rPr lang="es-PY" sz="2000">
                <a:solidFill>
                  <a:schemeClr val="bg1"/>
                </a:solidFill>
                <a:ea typeface="ＭＳ Ｐゴシック" pitchFamily="-49" charset="-128"/>
              </a:rPr>
              <a:t>Congresista, Filosofo y Orador Romano</a:t>
            </a:r>
          </a:p>
          <a:p>
            <a:pPr algn="r"/>
            <a:endParaRPr lang="de-DE" sz="2000">
              <a:solidFill>
                <a:schemeClr val="bg1"/>
              </a:solidFill>
              <a:ea typeface="ＭＳ Ｐゴシック" pitchFamily="-49" charset="-128"/>
            </a:endParaRPr>
          </a:p>
        </p:txBody>
      </p:sp>
      <p:pic>
        <p:nvPicPr>
          <p:cNvPr id="4102" name="Picture 9" descr="Unbenannt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049" y="4405812"/>
            <a:ext cx="2361814" cy="15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9 CuadroTexto"/>
          <p:cNvSpPr txBox="1">
            <a:spLocks noChangeArrowheads="1"/>
          </p:cNvSpPr>
          <p:nvPr/>
        </p:nvSpPr>
        <p:spPr bwMode="auto">
          <a:xfrm>
            <a:off x="709613" y="355600"/>
            <a:ext cx="374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chemeClr val="bg1"/>
                </a:solidFill>
                <a:ea typeface="ＭＳ Ｐゴシック" pitchFamily="-49" charset="-128"/>
              </a:rPr>
              <a:t>ROMA ‚ 63 A.C</a:t>
            </a:r>
            <a:endParaRPr lang="es-PY" sz="3200" b="1"/>
          </a:p>
        </p:txBody>
      </p:sp>
      <p:pic>
        <p:nvPicPr>
          <p:cNvPr id="4105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1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r:id="rId7" imgW="0" imgH="0" progId="TCLayout.ActiveDocument">
              <p:embed/>
            </p:oleObj>
          </a:graphicData>
        </a:graphic>
      </p:graphicFrame>
      <p:pic>
        <p:nvPicPr>
          <p:cNvPr id="5123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 b="10303"/>
          <a:stretch>
            <a:fillRect/>
          </a:stretch>
        </p:blipFill>
        <p:spPr bwMode="auto">
          <a:xfrm>
            <a:off x="0" y="26988"/>
            <a:ext cx="9144000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1311275"/>
            <a:ext cx="86772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609600" indent="-517525" algn="just">
              <a:spcBef>
                <a:spcPct val="20000"/>
              </a:spcBef>
              <a:defRPr/>
            </a:pPr>
            <a:r>
              <a:rPr lang="es-ES" sz="2400" b="1" dirty="0">
                <a:solidFill>
                  <a:schemeClr val="bg1"/>
                </a:solidFill>
              </a:rPr>
              <a:t>Siglos después… cuestiones similares persisten</a:t>
            </a:r>
          </a:p>
          <a:p>
            <a:pPr marL="609600" indent="-517525" algn="just">
              <a:spcBef>
                <a:spcPct val="20000"/>
              </a:spcBef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</a:rPr>
              <a:t>El presupuesto debe ser equilibrado.</a:t>
            </a: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s-ES" sz="1200" b="1" dirty="0">
              <a:solidFill>
                <a:schemeClr val="bg1"/>
              </a:solidFill>
            </a:endParaRP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</a:rPr>
              <a:t>El Tesoro debe aumentar sus ingresos.</a:t>
            </a: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s-ES" sz="1200" b="1" dirty="0">
              <a:solidFill>
                <a:schemeClr val="bg1"/>
              </a:solidFill>
            </a:endParaRP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</a:rPr>
              <a:t>La deuda pública debe ser reducida.</a:t>
            </a: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s-ES" sz="1200" b="1" dirty="0">
              <a:solidFill>
                <a:schemeClr val="bg1"/>
              </a:solidFill>
            </a:endParaRPr>
          </a:p>
          <a:p>
            <a:pPr marL="609600" indent="-517525" algn="just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</a:rPr>
              <a:t>Los contribuyentes esperan responsabilidad y transparencia en las contrataciones del Estado.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338" y="387350"/>
            <a:ext cx="6223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3200" b="1">
                <a:solidFill>
                  <a:schemeClr val="bg1"/>
                </a:solidFill>
                <a:ea typeface="ＭＳ Ｐゴシック" pitchFamily="-49" charset="-128"/>
              </a:rPr>
              <a:t>EL SALVADOR, JUNIO DE 2011</a:t>
            </a:r>
          </a:p>
        </p:txBody>
      </p:sp>
      <p:pic>
        <p:nvPicPr>
          <p:cNvPr id="5126" name="Picture 9" descr="Unbenannt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049" y="4405812"/>
            <a:ext cx="2361814" cy="15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1"/>
          <a:srcRect l="2824" t="28056" r="1555" b="17538"/>
          <a:stretch>
            <a:fillRect/>
          </a:stretch>
        </p:blipFill>
        <p:spPr bwMode="auto">
          <a:xfrm>
            <a:off x="5964238" y="6176963"/>
            <a:ext cx="315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20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1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r:id="rId5" imgW="0" imgH="0" progId="TCLayout.ActiveDocument">
              <p:embed/>
            </p:oleObj>
          </a:graphicData>
        </a:graphic>
      </p:graphicFrame>
      <p:sp>
        <p:nvSpPr>
          <p:cNvPr id="6147" name="Rectangle 13">
            <a:hlinkClick r:id="rId6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33900" y="5100638"/>
            <a:ext cx="20669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8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7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11 CuadroTexto"/>
          <p:cNvSpPr txBox="1">
            <a:spLocks noChangeArrowheads="1"/>
          </p:cNvSpPr>
          <p:nvPr/>
        </p:nvSpPr>
        <p:spPr bwMode="auto">
          <a:xfrm>
            <a:off x="2838450" y="2484438"/>
            <a:ext cx="38623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Y" sz="2400" b="1"/>
              <a:t>Ing. Juan Max Rejalaga</a:t>
            </a:r>
          </a:p>
          <a:p>
            <a:pPr algn="ctr"/>
            <a:endParaRPr lang="es-PY" sz="2400"/>
          </a:p>
          <a:p>
            <a:pPr algn="ctr"/>
            <a:r>
              <a:rPr lang="es-PY" sz="2400"/>
              <a:t>max@rejalaga.com</a:t>
            </a:r>
          </a:p>
          <a:p>
            <a:pPr algn="ctr"/>
            <a:r>
              <a:rPr lang="es-PY" sz="2400"/>
              <a:t>www.rejalaga.com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r:id="rId7" imgW="0" imgH="0" progId="TCLayout.ActiveDocument">
              <p:embed/>
            </p:oleObj>
          </a:graphicData>
        </a:graphic>
      </p:graphicFrame>
      <p:pic>
        <p:nvPicPr>
          <p:cNvPr id="2051" name="Picture 7" descr="blu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 b="10303"/>
          <a:stretch>
            <a:fillRect/>
          </a:stretch>
        </p:blipFill>
        <p:spPr bwMode="auto">
          <a:xfrm>
            <a:off x="0" y="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363" y="1311275"/>
            <a:ext cx="867727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PY" sz="2400" b="1">
                <a:solidFill>
                  <a:schemeClr val="bg1"/>
                </a:solidFill>
                <a:ea typeface="ＭＳ Ｐゴシック" pitchFamily="-49" charset="-128"/>
              </a:rPr>
              <a:t>“El presupuesto debe ser equilibrado, el tesoro debe aumentar sus ingresos, la deuda pública debe ser reducida, la arrogancia de los oficiales debe disminuir y ser controlada, la asistencia de tierra extranjeras debe ser restringida para que  Roma no caiga en bancarrota. Las personas deben otra vez aprender a trabajar, en vez de vivir de la asistencia pública”</a:t>
            </a:r>
            <a:endParaRPr lang="de-DE" sz="2400" b="1">
              <a:solidFill>
                <a:schemeClr val="bg1"/>
              </a:solidFill>
              <a:ea typeface="ＭＳ Ｐゴシック" pitchFamily="-49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1888" y="4905375"/>
            <a:ext cx="469741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2000">
                <a:solidFill>
                  <a:schemeClr val="bg1"/>
                </a:solidFill>
                <a:ea typeface="ＭＳ Ｐゴシック" pitchFamily="-49" charset="-128"/>
              </a:rPr>
              <a:t>Marco Tulio Cicerón </a:t>
            </a:r>
          </a:p>
          <a:p>
            <a:pPr algn="r"/>
            <a:r>
              <a:rPr lang="es-PY" sz="2000">
                <a:solidFill>
                  <a:schemeClr val="bg1"/>
                </a:solidFill>
                <a:ea typeface="ＭＳ Ｐゴシック" pitchFamily="-49" charset="-128"/>
              </a:rPr>
              <a:t>Congresista, Filosofo y Orador Romano</a:t>
            </a:r>
          </a:p>
          <a:p>
            <a:pPr algn="r"/>
            <a:endParaRPr lang="de-DE" sz="2000">
              <a:solidFill>
                <a:schemeClr val="bg1"/>
              </a:solidFill>
              <a:ea typeface="ＭＳ Ｐゴシック" pitchFamily="-49" charset="-128"/>
            </a:endParaRPr>
          </a:p>
        </p:txBody>
      </p:sp>
      <p:pic>
        <p:nvPicPr>
          <p:cNvPr id="2054" name="Picture 9" descr="Unbenannt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2063" y="4487863"/>
            <a:ext cx="88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049" y="4405812"/>
            <a:ext cx="2361814" cy="15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09613" y="355600"/>
            <a:ext cx="374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chemeClr val="bg1"/>
                </a:solidFill>
                <a:ea typeface="ＭＳ Ｐゴシック" pitchFamily="-49" charset="-128"/>
              </a:rPr>
              <a:t>ROMA ‚ 63 A.C</a:t>
            </a:r>
            <a:endParaRPr lang="es-PY" sz="3200" b="1"/>
          </a:p>
        </p:txBody>
      </p:sp>
      <p:pic>
        <p:nvPicPr>
          <p:cNvPr id="2057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1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Presupuesto Público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2575" y="1792288"/>
            <a:ext cx="8515350" cy="3952875"/>
          </a:xfrm>
        </p:spPr>
        <p:txBody>
          <a:bodyPr/>
          <a:lstStyle/>
          <a:p>
            <a:pPr algn="just"/>
            <a:r>
              <a:rPr lang="es-ES_tradnl" smtClean="0"/>
              <a:t>Instrumento de asignación de recursos financieros para el cumplimiento de las políticas y los objetivos estatales. </a:t>
            </a:r>
          </a:p>
          <a:p>
            <a:pPr algn="just"/>
            <a:endParaRPr lang="es-ES_tradnl" sz="1000" smtClean="0"/>
          </a:p>
          <a:p>
            <a:pPr algn="just"/>
            <a:r>
              <a:rPr lang="es-ES_tradnl" smtClean="0"/>
              <a:t>Constituye la expresión financiera del plan de trabajo anual y las contrataciones de los organismos y entidades del Estado.</a:t>
            </a:r>
          </a:p>
          <a:p>
            <a:pPr algn="just"/>
            <a:endParaRPr lang="es-ES_tradnl" sz="1000" smtClean="0"/>
          </a:p>
          <a:p>
            <a:pPr algn="just"/>
            <a:r>
              <a:rPr lang="es-ES" smtClean="0"/>
              <a:t>Es la estimación de ingresos y la programación de gastos del Gobierno para un determinado Ejercicio Fiscal (1 de Enero al 31 de Diciembre). </a:t>
            </a:r>
          </a:p>
          <a:p>
            <a:pPr algn="just"/>
            <a:endParaRPr lang="es-ES" sz="1000" smtClean="0"/>
          </a:p>
          <a:p>
            <a:pPr algn="just"/>
            <a:r>
              <a:rPr lang="es-MX" smtClean="0"/>
              <a:t>Es Implementado por Ley, de modo a establecer como se empleará el dinero a beneficio de la ciudadanía.</a:t>
            </a:r>
            <a:r>
              <a:rPr lang="es-ES_tradnl" smtClean="0"/>
              <a:t> </a:t>
            </a:r>
          </a:p>
          <a:p>
            <a:pPr algn="just" eaLnBrk="1" hangingPunct="1"/>
            <a:endParaRPr lang="de-DE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1117600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000" b="1"/>
              <a:t>¿Qué es?</a:t>
            </a:r>
          </a:p>
        </p:txBody>
      </p:sp>
      <p:pic>
        <p:nvPicPr>
          <p:cNvPr id="10245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3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Presupuesto Público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23850" y="1117600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e-DE" sz="2000" b="1"/>
              <a:t>¿Para qué sirve?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82575" y="1901825"/>
            <a:ext cx="851535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Trasformar el Plan del Gobierno Nacional en programas de acción por medio de la asignación de recursos.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Coordinar las decisiones políticas, económicas y sociales, a fin de relacionar los fines por cumplir con los medios  para alcanzarlos.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Establecer metas graduales en la provisión de bienes y servicios a la  ciudadanía.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Permitir la evaluación periódica de la gestión gubernamental.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Que la ciudadanía conozca lo que hace el gobierno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sz="2000" kern="0" dirty="0">
              <a:latin typeface="+mn-lt"/>
            </a:endParaRPr>
          </a:p>
        </p:txBody>
      </p:sp>
      <p:pic>
        <p:nvPicPr>
          <p:cNvPr id="11269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3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00038" y="663575"/>
            <a:ext cx="8515350" cy="600075"/>
          </a:xfrm>
        </p:spPr>
        <p:txBody>
          <a:bodyPr/>
          <a:lstStyle/>
          <a:p>
            <a:r>
              <a:rPr lang="es-PY" smtClean="0"/>
              <a:t>Participación de los encargados de compra pública en la elaboración del presupuesto</a:t>
            </a:r>
            <a:br>
              <a:rPr lang="es-PY" smtClean="0"/>
            </a:br>
            <a:endParaRPr lang="es-PY" smtClean="0"/>
          </a:p>
        </p:txBody>
      </p:sp>
      <p:sp>
        <p:nvSpPr>
          <p:cNvPr id="6" name="5 Rectángulo"/>
          <p:cNvSpPr/>
          <p:nvPr/>
        </p:nvSpPr>
        <p:spPr>
          <a:xfrm>
            <a:off x="314325" y="1847850"/>
            <a:ext cx="8372475" cy="4176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Artículo 9º y 10º  del Decreto Nº 6495/11 por el cual se establecen los delineamientos para la formulación de los Anteproyectos de Presupuesto </a:t>
            </a:r>
            <a:r>
              <a:rPr lang="es-PY" sz="2000" kern="0" dirty="0">
                <a:latin typeface="+mn-lt"/>
              </a:rPr>
              <a:t>Institucionales:</a:t>
            </a:r>
            <a:endParaRPr lang="es-PY" sz="20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10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PY" sz="2000" kern="0" dirty="0">
                <a:latin typeface="+mn-lt"/>
              </a:rPr>
              <a:t>La </a:t>
            </a:r>
            <a:r>
              <a:rPr lang="es-PY" sz="2000" kern="0" dirty="0">
                <a:latin typeface="+mn-lt"/>
              </a:rPr>
              <a:t>elaboración de los Anteproyectos de Presupuesto Institucionales en sus escenarios deberán reflejar los Anteproyectos del Programa Anual de Contrataciones (PAC). A tal efecto, las Unidades de Administración y Finanzas (UAF), Unidades Ejecutoras de Proyectos (UEP) y/o Unidades Responsables de Programas y/o Proyectos de los Organismos y Entidades del Estado, deberán coordinar la elaboración del documento con las Unidades Operativas de Contratación (</a:t>
            </a:r>
            <a:r>
              <a:rPr lang="es-PY" sz="2000" kern="0" dirty="0" err="1">
                <a:latin typeface="+mn-lt"/>
              </a:rPr>
              <a:t>UOC’s</a:t>
            </a:r>
            <a:r>
              <a:rPr lang="es-PY" sz="2000" kern="0" dirty="0">
                <a:latin typeface="+mn-lt"/>
              </a:rPr>
              <a:t>).</a:t>
            </a: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900" kern="0" dirty="0">
              <a:latin typeface="+mn-lt"/>
            </a:endParaRPr>
          </a:p>
          <a:p>
            <a:pPr marL="190500" indent="-190500" algn="just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s-PY" sz="2000" kern="0" dirty="0">
              <a:latin typeface="+mn-lt"/>
            </a:endParaRPr>
          </a:p>
        </p:txBody>
      </p:sp>
      <p:pic>
        <p:nvPicPr>
          <p:cNvPr id="12292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2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8 Rectángulo"/>
          <p:cNvSpPr>
            <a:spLocks noChangeArrowheads="1"/>
          </p:cNvSpPr>
          <p:nvPr/>
        </p:nvSpPr>
        <p:spPr bwMode="auto">
          <a:xfrm>
            <a:off x="177800" y="1665288"/>
            <a:ext cx="8802688" cy="4325937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Proceso de formulación del Presupuesto</a:t>
            </a:r>
          </a:p>
        </p:txBody>
      </p:sp>
      <p:grpSp>
        <p:nvGrpSpPr>
          <p:cNvPr id="2" name="57 Grupo"/>
          <p:cNvGrpSpPr>
            <a:grpSpLocks/>
          </p:cNvGrpSpPr>
          <p:nvPr/>
        </p:nvGrpSpPr>
        <p:grpSpPr bwMode="auto">
          <a:xfrm>
            <a:off x="0" y="1654175"/>
            <a:ext cx="2236788" cy="1487488"/>
            <a:chOff x="0" y="1654236"/>
            <a:chExt cx="2236329" cy="1486655"/>
          </a:xfrm>
        </p:grpSpPr>
        <p:pic>
          <p:nvPicPr>
            <p:cNvPr id="1336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055" t="39137" r="57339" b="53899"/>
            <a:stretch>
              <a:fillRect/>
            </a:stretch>
          </p:blipFill>
          <p:spPr bwMode="auto">
            <a:xfrm>
              <a:off x="436728" y="1935706"/>
              <a:ext cx="996287" cy="1205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64" name="5 CuadroTexto"/>
            <p:cNvSpPr txBox="1">
              <a:spLocks noChangeArrowheads="1"/>
            </p:cNvSpPr>
            <p:nvPr/>
          </p:nvSpPr>
          <p:spPr bwMode="auto">
            <a:xfrm>
              <a:off x="0" y="1654236"/>
              <a:ext cx="2236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Ministerio de Hacienda</a:t>
              </a:r>
            </a:p>
          </p:txBody>
        </p:sp>
      </p:grpSp>
      <p:grpSp>
        <p:nvGrpSpPr>
          <p:cNvPr id="3" name="32 Grupo"/>
          <p:cNvGrpSpPr>
            <a:grpSpLocks/>
          </p:cNvGrpSpPr>
          <p:nvPr/>
        </p:nvGrpSpPr>
        <p:grpSpPr bwMode="auto">
          <a:xfrm>
            <a:off x="2706688" y="1697038"/>
            <a:ext cx="2236787" cy="1409700"/>
            <a:chOff x="3115869" y="1765693"/>
            <a:chExt cx="2236329" cy="1408523"/>
          </a:xfrm>
        </p:grpSpPr>
        <p:pic>
          <p:nvPicPr>
            <p:cNvPr id="13360" name="Picture 2"/>
            <p:cNvPicPr>
              <a:picLocks noChangeAspect="1" noChangeArrowheads="1"/>
            </p:cNvPicPr>
            <p:nvPr/>
          </p:nvPicPr>
          <p:blipFill>
            <a:blip r:embed="rId5"/>
            <a:srcRect l="26566" t="49117" r="69824" b="43251"/>
            <a:stretch>
              <a:fillRect/>
            </a:stretch>
          </p:blipFill>
          <p:spPr bwMode="auto">
            <a:xfrm>
              <a:off x="3882614" y="2285154"/>
              <a:ext cx="525610" cy="889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361" name="Picture 2"/>
            <p:cNvPicPr>
              <a:picLocks noChangeAspect="1" noChangeArrowheads="1"/>
            </p:cNvPicPr>
            <p:nvPr/>
          </p:nvPicPr>
          <p:blipFill>
            <a:blip r:embed="rId5"/>
            <a:srcRect l="26566" t="49117" r="69824" b="43251"/>
            <a:stretch>
              <a:fillRect/>
            </a:stretch>
          </p:blipFill>
          <p:spPr bwMode="auto">
            <a:xfrm>
              <a:off x="3284387" y="2137303"/>
              <a:ext cx="525610" cy="8890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62" name="28 CuadroTexto"/>
            <p:cNvSpPr txBox="1">
              <a:spLocks noChangeArrowheads="1"/>
            </p:cNvSpPr>
            <p:nvPr/>
          </p:nvSpPr>
          <p:spPr bwMode="auto">
            <a:xfrm>
              <a:off x="3115869" y="1765693"/>
              <a:ext cx="2236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Entidades del Estado</a:t>
              </a:r>
            </a:p>
          </p:txBody>
        </p:sp>
      </p:grpSp>
      <p:grpSp>
        <p:nvGrpSpPr>
          <p:cNvPr id="4" name="58 Grupo"/>
          <p:cNvGrpSpPr>
            <a:grpSpLocks/>
          </p:cNvGrpSpPr>
          <p:nvPr/>
        </p:nvGrpSpPr>
        <p:grpSpPr bwMode="auto">
          <a:xfrm>
            <a:off x="1487488" y="2416175"/>
            <a:ext cx="1474787" cy="411163"/>
            <a:chOff x="1610435" y="2415654"/>
            <a:chExt cx="1473958" cy="411021"/>
          </a:xfrm>
        </p:grpSpPr>
        <p:sp>
          <p:nvSpPr>
            <p:cNvPr id="13358" name="29 CuadroTexto"/>
            <p:cNvSpPr txBox="1">
              <a:spLocks noChangeArrowheads="1"/>
            </p:cNvSpPr>
            <p:nvPr/>
          </p:nvSpPr>
          <p:spPr bwMode="auto">
            <a:xfrm>
              <a:off x="1610435" y="2415654"/>
              <a:ext cx="14739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emite normas</a:t>
              </a:r>
            </a:p>
          </p:txBody>
        </p:sp>
        <p:cxnSp>
          <p:nvCxnSpPr>
            <p:cNvPr id="13359" name="31 Conector recto de flecha"/>
            <p:cNvCxnSpPr>
              <a:cxnSpLocks noChangeShapeType="1"/>
            </p:cNvCxnSpPr>
            <p:nvPr/>
          </p:nvCxnSpPr>
          <p:spPr bwMode="auto">
            <a:xfrm>
              <a:off x="1774207" y="2825087"/>
              <a:ext cx="873457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34 Grupo"/>
          <p:cNvGrpSpPr>
            <a:grpSpLocks/>
          </p:cNvGrpSpPr>
          <p:nvPr/>
        </p:nvGrpSpPr>
        <p:grpSpPr bwMode="auto">
          <a:xfrm>
            <a:off x="5359400" y="1370013"/>
            <a:ext cx="2514600" cy="1797050"/>
            <a:chOff x="6866913" y="1451794"/>
            <a:chExt cx="2941126" cy="1796374"/>
          </a:xfrm>
        </p:grpSpPr>
        <p:pic>
          <p:nvPicPr>
            <p:cNvPr id="13356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568" t="39050" r="56046" b="52693"/>
            <a:stretch>
              <a:fillRect/>
            </a:stretch>
          </p:blipFill>
          <p:spPr bwMode="auto">
            <a:xfrm>
              <a:off x="6866913" y="2211145"/>
              <a:ext cx="1160060" cy="10370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57" name="33 CuadroTexto"/>
            <p:cNvSpPr txBox="1">
              <a:spLocks noChangeArrowheads="1"/>
            </p:cNvSpPr>
            <p:nvPr/>
          </p:nvSpPr>
          <p:spPr bwMode="auto">
            <a:xfrm>
              <a:off x="6887418" y="1451794"/>
              <a:ext cx="292062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Planes </a:t>
              </a:r>
            </a:p>
            <a:p>
              <a:r>
                <a:rPr lang="es-ES" sz="1400" b="1"/>
                <a:t>Programas</a:t>
              </a:r>
            </a:p>
            <a:p>
              <a:r>
                <a:rPr lang="es-ES" sz="1400" b="1"/>
                <a:t>Proyectos</a:t>
              </a:r>
            </a:p>
          </p:txBody>
        </p:sp>
      </p:grpSp>
      <p:grpSp>
        <p:nvGrpSpPr>
          <p:cNvPr id="6" name="59 Grupo"/>
          <p:cNvGrpSpPr>
            <a:grpSpLocks/>
          </p:cNvGrpSpPr>
          <p:nvPr/>
        </p:nvGrpSpPr>
        <p:grpSpPr bwMode="auto">
          <a:xfrm>
            <a:off x="4300538" y="2390775"/>
            <a:ext cx="1144587" cy="423863"/>
            <a:chOff x="5283960" y="2404280"/>
            <a:chExt cx="1144137" cy="424670"/>
          </a:xfrm>
        </p:grpSpPr>
        <p:sp>
          <p:nvSpPr>
            <p:cNvPr id="13354" name="35 CuadroTexto"/>
            <p:cNvSpPr txBox="1">
              <a:spLocks noChangeArrowheads="1"/>
            </p:cNvSpPr>
            <p:nvPr/>
          </p:nvSpPr>
          <p:spPr bwMode="auto">
            <a:xfrm>
              <a:off x="5283960" y="2404280"/>
              <a:ext cx="1144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determinan</a:t>
              </a:r>
            </a:p>
          </p:txBody>
        </p:sp>
        <p:cxnSp>
          <p:nvCxnSpPr>
            <p:cNvPr id="13355" name="36 Conector recto de flecha"/>
            <p:cNvCxnSpPr>
              <a:cxnSpLocks noChangeShapeType="1"/>
            </p:cNvCxnSpPr>
            <p:nvPr/>
          </p:nvCxnSpPr>
          <p:spPr bwMode="auto">
            <a:xfrm>
              <a:off x="5324907" y="2827362"/>
              <a:ext cx="873457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64 Grupo"/>
          <p:cNvGrpSpPr>
            <a:grpSpLocks/>
          </p:cNvGrpSpPr>
          <p:nvPr/>
        </p:nvGrpSpPr>
        <p:grpSpPr bwMode="auto">
          <a:xfrm>
            <a:off x="7342188" y="1746250"/>
            <a:ext cx="1501775" cy="1368425"/>
            <a:chOff x="6987656" y="4271749"/>
            <a:chExt cx="1501254" cy="1367059"/>
          </a:xfrm>
        </p:grpSpPr>
        <p:grpSp>
          <p:nvGrpSpPr>
            <p:cNvPr id="13350" name="37 Grupo"/>
            <p:cNvGrpSpPr>
              <a:grpSpLocks/>
            </p:cNvGrpSpPr>
            <p:nvPr/>
          </p:nvGrpSpPr>
          <p:grpSpPr bwMode="auto">
            <a:xfrm>
              <a:off x="7356159" y="4690637"/>
              <a:ext cx="825449" cy="948171"/>
              <a:chOff x="7328863" y="4281204"/>
              <a:chExt cx="825449" cy="948171"/>
            </a:xfrm>
          </p:grpSpPr>
          <p:pic>
            <p:nvPicPr>
              <p:cNvPr id="13352" name="Picture 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708" t="64758" r="75235" b="29166"/>
              <a:stretch>
                <a:fillRect/>
              </a:stretch>
            </p:blipFill>
            <p:spPr bwMode="auto">
              <a:xfrm>
                <a:off x="7328863" y="4281204"/>
                <a:ext cx="400093" cy="9458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353" name="Picture 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708" t="64758" r="75235" b="29166"/>
              <a:stretch>
                <a:fillRect/>
              </a:stretch>
            </p:blipFill>
            <p:spPr bwMode="auto">
              <a:xfrm>
                <a:off x="7754219" y="4283481"/>
                <a:ext cx="400093" cy="9458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3351" name="38 CuadroTexto"/>
            <p:cNvSpPr txBox="1">
              <a:spLocks noChangeArrowheads="1"/>
            </p:cNvSpPr>
            <p:nvPr/>
          </p:nvSpPr>
          <p:spPr bwMode="auto">
            <a:xfrm>
              <a:off x="6987656" y="4271749"/>
              <a:ext cx="15012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Anteproyectos</a:t>
              </a:r>
            </a:p>
          </p:txBody>
        </p:sp>
      </p:grpSp>
      <p:grpSp>
        <p:nvGrpSpPr>
          <p:cNvPr id="9" name="66 Grupo"/>
          <p:cNvGrpSpPr>
            <a:grpSpLocks/>
          </p:cNvGrpSpPr>
          <p:nvPr/>
        </p:nvGrpSpPr>
        <p:grpSpPr bwMode="auto">
          <a:xfrm>
            <a:off x="6746875" y="4264025"/>
            <a:ext cx="2235200" cy="1344613"/>
            <a:chOff x="4466993" y="4222290"/>
            <a:chExt cx="2236329" cy="1345998"/>
          </a:xfrm>
        </p:grpSpPr>
        <p:grpSp>
          <p:nvGrpSpPr>
            <p:cNvPr id="13346" name="26 Grupo"/>
            <p:cNvGrpSpPr>
              <a:grpSpLocks/>
            </p:cNvGrpSpPr>
            <p:nvPr/>
          </p:nvGrpSpPr>
          <p:grpSpPr bwMode="auto">
            <a:xfrm>
              <a:off x="4958704" y="4599298"/>
              <a:ext cx="1155495" cy="968990"/>
              <a:chOff x="4194428" y="4107977"/>
              <a:chExt cx="1240668" cy="1123673"/>
            </a:xfrm>
          </p:grpSpPr>
          <p:pic>
            <p:nvPicPr>
              <p:cNvPr id="13348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8647" t="39345" r="57802" b="53899"/>
              <a:stretch>
                <a:fillRect/>
              </a:stretch>
            </p:blipFill>
            <p:spPr bwMode="auto">
              <a:xfrm>
                <a:off x="4735773" y="4107977"/>
                <a:ext cx="699323" cy="10645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349" name="Picture 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708" t="64758" r="75235" b="29166"/>
              <a:stretch>
                <a:fillRect/>
              </a:stretch>
            </p:blipFill>
            <p:spPr bwMode="auto">
              <a:xfrm>
                <a:off x="4194428" y="4285756"/>
                <a:ext cx="400093" cy="9458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3347" name="44 CuadroTexto"/>
            <p:cNvSpPr txBox="1">
              <a:spLocks noChangeArrowheads="1"/>
            </p:cNvSpPr>
            <p:nvPr/>
          </p:nvSpPr>
          <p:spPr bwMode="auto">
            <a:xfrm>
              <a:off x="4466993" y="4222290"/>
              <a:ext cx="2236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Ministerio de Hacienda</a:t>
              </a:r>
            </a:p>
          </p:txBody>
        </p:sp>
      </p:grpSp>
      <p:grpSp>
        <p:nvGrpSpPr>
          <p:cNvPr id="11" name="70 Grupo"/>
          <p:cNvGrpSpPr>
            <a:grpSpLocks/>
          </p:cNvGrpSpPr>
          <p:nvPr/>
        </p:nvGrpSpPr>
        <p:grpSpPr bwMode="auto">
          <a:xfrm>
            <a:off x="5502275" y="4791075"/>
            <a:ext cx="1444625" cy="384175"/>
            <a:chOff x="5502323" y="4790364"/>
            <a:chExt cx="1444387" cy="384412"/>
          </a:xfrm>
        </p:grpSpPr>
        <p:sp>
          <p:nvSpPr>
            <p:cNvPr id="13344" name="51 CuadroTexto"/>
            <p:cNvSpPr txBox="1">
              <a:spLocks noChangeArrowheads="1"/>
            </p:cNvSpPr>
            <p:nvPr/>
          </p:nvSpPr>
          <p:spPr bwMode="auto">
            <a:xfrm>
              <a:off x="5502323" y="4790364"/>
              <a:ext cx="1444387" cy="31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analiza, adecua</a:t>
              </a:r>
            </a:p>
          </p:txBody>
        </p:sp>
        <p:cxnSp>
          <p:nvCxnSpPr>
            <p:cNvPr id="13345" name="52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5966344" y="5174775"/>
              <a:ext cx="723334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71 Grupo"/>
          <p:cNvGrpSpPr>
            <a:grpSpLocks/>
          </p:cNvGrpSpPr>
          <p:nvPr/>
        </p:nvGrpSpPr>
        <p:grpSpPr bwMode="auto">
          <a:xfrm>
            <a:off x="3717925" y="4197350"/>
            <a:ext cx="2236788" cy="1358900"/>
            <a:chOff x="3718648" y="4197267"/>
            <a:chExt cx="2236329" cy="1359647"/>
          </a:xfrm>
        </p:grpSpPr>
        <p:grpSp>
          <p:nvGrpSpPr>
            <p:cNvPr id="13340" name="24 Grupo"/>
            <p:cNvGrpSpPr>
              <a:grpSpLocks/>
            </p:cNvGrpSpPr>
            <p:nvPr/>
          </p:nvGrpSpPr>
          <p:grpSpPr bwMode="auto">
            <a:xfrm>
              <a:off x="3741526" y="4490114"/>
              <a:ext cx="1390033" cy="1066800"/>
              <a:chOff x="2349449" y="4086050"/>
              <a:chExt cx="1524571" cy="1129669"/>
            </a:xfrm>
          </p:grpSpPr>
          <p:pic>
            <p:nvPicPr>
              <p:cNvPr id="13342" name="Picture 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2"/>
                  </a:clrFrom>
                  <a:clrTo>
                    <a:srgbClr val="FFFFF2">
                      <a:alpha val="0"/>
                    </a:srgbClr>
                  </a:clrTo>
                </a:clrChange>
              </a:blip>
              <a:srcRect l="37273" t="16283" r="56406" b="76367"/>
              <a:stretch>
                <a:fillRect/>
              </a:stretch>
            </p:blipFill>
            <p:spPr bwMode="auto">
              <a:xfrm>
                <a:off x="2771348" y="4189862"/>
                <a:ext cx="1102672" cy="10258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343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7984" t="50105" r="43285" b="38982"/>
              <a:stretch>
                <a:fillRect/>
              </a:stretch>
            </p:blipFill>
            <p:spPr bwMode="auto">
              <a:xfrm rot="-836889">
                <a:off x="2349449" y="4086050"/>
                <a:ext cx="697027" cy="7530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3341" name="53 CuadroTexto"/>
            <p:cNvSpPr txBox="1">
              <a:spLocks noChangeArrowheads="1"/>
            </p:cNvSpPr>
            <p:nvPr/>
          </p:nvSpPr>
          <p:spPr bwMode="auto">
            <a:xfrm>
              <a:off x="3718648" y="4197267"/>
              <a:ext cx="2236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Congreso Nacional</a:t>
              </a:r>
            </a:p>
          </p:txBody>
        </p:sp>
      </p:grpSp>
      <p:grpSp>
        <p:nvGrpSpPr>
          <p:cNvPr id="14" name="73 Grupo"/>
          <p:cNvGrpSpPr>
            <a:grpSpLocks/>
          </p:cNvGrpSpPr>
          <p:nvPr/>
        </p:nvGrpSpPr>
        <p:grpSpPr bwMode="auto">
          <a:xfrm>
            <a:off x="104775" y="4198938"/>
            <a:ext cx="2235200" cy="1273175"/>
            <a:chOff x="104257" y="4199543"/>
            <a:chExt cx="2236329" cy="1273209"/>
          </a:xfrm>
        </p:grpSpPr>
        <p:grpSp>
          <p:nvGrpSpPr>
            <p:cNvPr id="13336" name="39 Grupo"/>
            <p:cNvGrpSpPr>
              <a:grpSpLocks/>
            </p:cNvGrpSpPr>
            <p:nvPr/>
          </p:nvGrpSpPr>
          <p:grpSpPr bwMode="auto">
            <a:xfrm>
              <a:off x="930335" y="4479874"/>
              <a:ext cx="818283" cy="992878"/>
              <a:chOff x="793861" y="4111386"/>
              <a:chExt cx="818283" cy="954214"/>
            </a:xfrm>
          </p:grpSpPr>
          <p:pic>
            <p:nvPicPr>
              <p:cNvPr id="13338" name="Picture 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2708" t="64758" r="75235" b="29166"/>
              <a:stretch>
                <a:fillRect/>
              </a:stretch>
            </p:blipFill>
            <p:spPr bwMode="auto">
              <a:xfrm>
                <a:off x="793861" y="4119706"/>
                <a:ext cx="400093" cy="9458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339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92473" y="4111386"/>
                <a:ext cx="419671" cy="4196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3337" name="54 CuadroTexto"/>
            <p:cNvSpPr txBox="1">
              <a:spLocks noChangeArrowheads="1"/>
            </p:cNvSpPr>
            <p:nvPr/>
          </p:nvSpPr>
          <p:spPr bwMode="auto">
            <a:xfrm>
              <a:off x="104257" y="4199543"/>
              <a:ext cx="2236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 b="1"/>
                <a:t>Presupuesto General</a:t>
              </a:r>
            </a:p>
          </p:txBody>
        </p:sp>
      </p:grpSp>
      <p:grpSp>
        <p:nvGrpSpPr>
          <p:cNvPr id="16" name="72 Grupo"/>
          <p:cNvGrpSpPr>
            <a:grpSpLocks/>
          </p:cNvGrpSpPr>
          <p:nvPr/>
        </p:nvGrpSpPr>
        <p:grpSpPr bwMode="auto">
          <a:xfrm>
            <a:off x="1582738" y="4781550"/>
            <a:ext cx="2470150" cy="409575"/>
            <a:chOff x="1583140" y="4781266"/>
            <a:chExt cx="2470245" cy="409434"/>
          </a:xfrm>
        </p:grpSpPr>
        <p:sp>
          <p:nvSpPr>
            <p:cNvPr id="13334" name="55 CuadroTexto"/>
            <p:cNvSpPr txBox="1">
              <a:spLocks noChangeArrowheads="1"/>
            </p:cNvSpPr>
            <p:nvPr/>
          </p:nvSpPr>
          <p:spPr bwMode="auto">
            <a:xfrm>
              <a:off x="1583140" y="4781266"/>
              <a:ext cx="24702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estudia, evalúa y aprueba</a:t>
              </a:r>
            </a:p>
          </p:txBody>
        </p:sp>
        <p:cxnSp>
          <p:nvCxnSpPr>
            <p:cNvPr id="13335" name="56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2324672" y="5190699"/>
              <a:ext cx="723334" cy="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7" name="61 Grupo"/>
          <p:cNvGrpSpPr>
            <a:grpSpLocks/>
          </p:cNvGrpSpPr>
          <p:nvPr/>
        </p:nvGrpSpPr>
        <p:grpSpPr bwMode="auto">
          <a:xfrm>
            <a:off x="6527800" y="2406650"/>
            <a:ext cx="1144588" cy="423863"/>
            <a:chOff x="5283960" y="2404280"/>
            <a:chExt cx="1144137" cy="424670"/>
          </a:xfrm>
        </p:grpSpPr>
        <p:sp>
          <p:nvSpPr>
            <p:cNvPr id="13332" name="62 CuadroTexto"/>
            <p:cNvSpPr txBox="1">
              <a:spLocks noChangeArrowheads="1"/>
            </p:cNvSpPr>
            <p:nvPr/>
          </p:nvSpPr>
          <p:spPr bwMode="auto">
            <a:xfrm>
              <a:off x="5283960" y="2404280"/>
              <a:ext cx="1144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elaboran</a:t>
              </a:r>
            </a:p>
          </p:txBody>
        </p:sp>
        <p:cxnSp>
          <p:nvCxnSpPr>
            <p:cNvPr id="13333" name="63 Conector recto de flecha"/>
            <p:cNvCxnSpPr>
              <a:cxnSpLocks noChangeShapeType="1"/>
            </p:cNvCxnSpPr>
            <p:nvPr/>
          </p:nvCxnSpPr>
          <p:spPr bwMode="auto">
            <a:xfrm>
              <a:off x="5324907" y="2827362"/>
              <a:ext cx="873457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" name="69 Grupo"/>
          <p:cNvGrpSpPr>
            <a:grpSpLocks/>
          </p:cNvGrpSpPr>
          <p:nvPr/>
        </p:nvGrpSpPr>
        <p:grpSpPr bwMode="auto">
          <a:xfrm>
            <a:off x="7929563" y="3262313"/>
            <a:ext cx="1214437" cy="777875"/>
            <a:chOff x="7929349" y="3261815"/>
            <a:chExt cx="1214651" cy="777922"/>
          </a:xfrm>
        </p:grpSpPr>
        <p:sp>
          <p:nvSpPr>
            <p:cNvPr id="13330" name="50 CuadroTexto"/>
            <p:cNvSpPr txBox="1">
              <a:spLocks noChangeArrowheads="1"/>
            </p:cNvSpPr>
            <p:nvPr/>
          </p:nvSpPr>
          <p:spPr bwMode="auto">
            <a:xfrm>
              <a:off x="7999863" y="3621206"/>
              <a:ext cx="1144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400"/>
                <a:t>presentan</a:t>
              </a:r>
            </a:p>
          </p:txBody>
        </p:sp>
        <p:cxnSp>
          <p:nvCxnSpPr>
            <p:cNvPr id="13331" name="68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7547212" y="3643952"/>
              <a:ext cx="777922" cy="1364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13329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11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Plazos de la formulación del Presupuesto</a:t>
            </a:r>
          </a:p>
        </p:txBody>
      </p:sp>
      <p:sp>
        <p:nvSpPr>
          <p:cNvPr id="14339" name="Rectangle 57"/>
          <p:cNvSpPr>
            <a:spLocks noChangeArrowheads="1"/>
          </p:cNvSpPr>
          <p:nvPr/>
        </p:nvSpPr>
        <p:spPr bwMode="auto">
          <a:xfrm>
            <a:off x="7237413" y="1817688"/>
            <a:ext cx="576262" cy="2808287"/>
          </a:xfrm>
          <a:prstGeom prst="rect">
            <a:avLst/>
          </a:prstGeom>
          <a:solidFill>
            <a:srgbClr val="C5C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Rectangle 51"/>
          <p:cNvSpPr>
            <a:spLocks noChangeArrowheads="1"/>
          </p:cNvSpPr>
          <p:nvPr/>
        </p:nvSpPr>
        <p:spPr bwMode="auto">
          <a:xfrm>
            <a:off x="4860925" y="1817688"/>
            <a:ext cx="2376488" cy="2663825"/>
          </a:xfrm>
          <a:prstGeom prst="rect">
            <a:avLst/>
          </a:prstGeom>
          <a:solidFill>
            <a:srgbClr val="F7E1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Rectangle 49"/>
          <p:cNvSpPr>
            <a:spLocks noChangeArrowheads="1"/>
          </p:cNvSpPr>
          <p:nvPr/>
        </p:nvSpPr>
        <p:spPr bwMode="auto">
          <a:xfrm>
            <a:off x="3636963" y="1673225"/>
            <a:ext cx="1223962" cy="1871663"/>
          </a:xfrm>
          <a:prstGeom prst="rect">
            <a:avLst/>
          </a:prstGeom>
          <a:solidFill>
            <a:srgbClr val="F5F9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Rectangle 36"/>
          <p:cNvSpPr>
            <a:spLocks noChangeArrowheads="1"/>
          </p:cNvSpPr>
          <p:nvPr/>
        </p:nvSpPr>
        <p:spPr bwMode="auto">
          <a:xfrm>
            <a:off x="323850" y="1601788"/>
            <a:ext cx="2305050" cy="1150937"/>
          </a:xfrm>
          <a:prstGeom prst="rect">
            <a:avLst/>
          </a:prstGeom>
          <a:solidFill>
            <a:srgbClr val="DDFF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3" name="Rectangle 41"/>
          <p:cNvSpPr>
            <a:spLocks noChangeArrowheads="1"/>
          </p:cNvSpPr>
          <p:nvPr/>
        </p:nvSpPr>
        <p:spPr bwMode="auto">
          <a:xfrm>
            <a:off x="2628900" y="1601788"/>
            <a:ext cx="1008063" cy="1511300"/>
          </a:xfrm>
          <a:prstGeom prst="rect">
            <a:avLst/>
          </a:prstGeom>
          <a:solidFill>
            <a:srgbClr val="D4E6F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Rectangle 48"/>
          <p:cNvSpPr>
            <a:spLocks noChangeArrowheads="1"/>
          </p:cNvSpPr>
          <p:nvPr/>
        </p:nvSpPr>
        <p:spPr bwMode="auto">
          <a:xfrm>
            <a:off x="323850" y="1601788"/>
            <a:ext cx="77771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323850" y="1601788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252413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Enero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755650" y="1312863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Febrero</a:t>
            </a: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1476375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Marzo 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1979613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Abril</a:t>
            </a: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2484438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Mayo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2987675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Junio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3492500" y="13128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Julio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3995738" y="131286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Agosto </a:t>
            </a: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4645025" y="131286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Septiembre</a:t>
            </a: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5580063" y="131286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Octubre</a:t>
            </a: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6300788" y="131286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/>
              <a:t>Noviembre</a:t>
            </a: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7164388" y="131286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Diciembre</a:t>
            </a: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323850" y="1601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>
            <a:off x="900113" y="16017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1547813" y="16017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>
            <a:off x="2124075" y="16017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>
            <a:off x="2628900" y="16017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>
            <a:off x="3132138" y="1601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>
            <a:off x="3636963" y="1601788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>
            <a:off x="4140200" y="160178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>
            <a:off x="4860925" y="160178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5653088" y="160178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>
            <a:off x="6372225" y="1601788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>
            <a:off x="7237413" y="160178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323850" y="1817688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Y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8101013" y="1601788"/>
            <a:ext cx="8270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/>
              <a:t>Ejercicio Fiscal 2011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2268538" y="282575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252413" y="2681288"/>
            <a:ext cx="2233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de Lineamientos – PNG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 de abril)</a:t>
            </a: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 flipH="1">
            <a:off x="4213225" y="3544888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flipH="1">
            <a:off x="5868988" y="4481513"/>
            <a:ext cx="3619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H="1">
            <a:off x="2844800" y="3113088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179388" y="3617913"/>
            <a:ext cx="381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de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Anteproyectos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 de Junio)</a:t>
            </a:r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1044575" y="4192588"/>
            <a:ext cx="3598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del Proyecto PGN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(01 de Set)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979613" y="4984750"/>
            <a:ext cx="3024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/>
              <a:t>Bicameral (hasta el 30 de Oct)</a:t>
            </a:r>
          </a:p>
          <a:p>
            <a:pPr>
              <a:spcBef>
                <a:spcPct val="50000"/>
              </a:spcBef>
            </a:pPr>
            <a:r>
              <a:rPr lang="es-ES" sz="1400" i="1"/>
              <a:t>C. Diputados (hasta el 15 de Nov)</a:t>
            </a:r>
          </a:p>
          <a:p>
            <a:pPr>
              <a:spcBef>
                <a:spcPct val="50000"/>
              </a:spcBef>
            </a:pPr>
            <a:r>
              <a:rPr lang="es-ES" sz="1400" i="1"/>
              <a:t>C. Senadores (hasta el 30 de Nov)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3636963" y="469741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y Dictamen</a:t>
            </a: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 flipH="1">
            <a:off x="6877050" y="4625975"/>
            <a:ext cx="4333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4645025" y="5129213"/>
            <a:ext cx="309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hasta el 20 de Dic</a:t>
            </a:r>
          </a:p>
        </p:txBody>
      </p: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4787900" y="5489575"/>
            <a:ext cx="2663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i="1"/>
              <a:t>C. Diputados ( 10 días)</a:t>
            </a:r>
          </a:p>
          <a:p>
            <a:pPr algn="ctr">
              <a:spcBef>
                <a:spcPct val="50000"/>
              </a:spcBef>
            </a:pPr>
            <a:r>
              <a:rPr lang="es-ES" sz="1400" i="1"/>
              <a:t>C. Senadores (10 días)</a:t>
            </a:r>
          </a:p>
        </p:txBody>
      </p:sp>
      <p:sp>
        <p:nvSpPr>
          <p:cNvPr id="14384" name="Rectangle 60"/>
          <p:cNvSpPr>
            <a:spLocks noChangeArrowheads="1"/>
          </p:cNvSpPr>
          <p:nvPr/>
        </p:nvSpPr>
        <p:spPr bwMode="auto">
          <a:xfrm>
            <a:off x="7813675" y="1817688"/>
            <a:ext cx="287338" cy="3600450"/>
          </a:xfrm>
          <a:prstGeom prst="rect">
            <a:avLst/>
          </a:prstGeom>
          <a:solidFill>
            <a:srgbClr val="A9D1A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8101013" y="160178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Y"/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7308850" y="5489575"/>
            <a:ext cx="1619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PROMULGACIÓN PGN 2012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87" name="Picture 3" descr="F:\Rejalaga y Asociados\Logo y tarjetas\Logo blanco.jpg"/>
          <p:cNvPicPr>
            <a:picLocks noChangeAspect="1" noChangeArrowheads="1"/>
          </p:cNvPicPr>
          <p:nvPr/>
        </p:nvPicPr>
        <p:blipFill>
          <a:blip r:embed="rId2"/>
          <a:srcRect l="2824" t="28056" r="1555" b="17538"/>
          <a:stretch>
            <a:fillRect/>
          </a:stretch>
        </p:blipFill>
        <p:spPr bwMode="auto">
          <a:xfrm>
            <a:off x="5964238" y="6162675"/>
            <a:ext cx="3152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/>
      <p:bldP spid="49" grpId="0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5 CuadroTexto"/>
          <p:cNvSpPr txBox="1">
            <a:spLocks noChangeArrowheads="1"/>
          </p:cNvSpPr>
          <p:nvPr/>
        </p:nvSpPr>
        <p:spPr bwMode="auto">
          <a:xfrm>
            <a:off x="6318250" y="6305550"/>
            <a:ext cx="2647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PY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558800"/>
            <a:ext cx="8934450" cy="600075"/>
          </a:xfrm>
        </p:spPr>
        <p:txBody>
          <a:bodyPr/>
          <a:lstStyle/>
          <a:p>
            <a:pPr eaLnBrk="1" hangingPunct="1"/>
            <a:r>
              <a:rPr lang="de-DE" smtClean="0"/>
              <a:t>Las Unidades de Compra en la construcción del Presupuesto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03350" y="1338263"/>
            <a:ext cx="535781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57313" y="2147888"/>
            <a:ext cx="5357812" cy="400050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57313" y="2933700"/>
            <a:ext cx="5357812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Hacienda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357313" y="3719513"/>
            <a:ext cx="5357812" cy="400050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57313" y="4505325"/>
            <a:ext cx="5357812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Gral. de la Nación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57313" y="5291138"/>
            <a:ext cx="5357812" cy="400050"/>
          </a:xfrm>
          <a:prstGeom prst="rect">
            <a:avLst/>
          </a:prstGeom>
          <a:solidFill>
            <a:schemeClr val="accent5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FINANCIERO</a:t>
            </a:r>
          </a:p>
        </p:txBody>
      </p:sp>
      <p:grpSp>
        <p:nvGrpSpPr>
          <p:cNvPr id="2" name="118 Grupo"/>
          <p:cNvGrpSpPr>
            <a:grpSpLocks/>
          </p:cNvGrpSpPr>
          <p:nvPr/>
        </p:nvGrpSpPr>
        <p:grpSpPr bwMode="auto">
          <a:xfrm>
            <a:off x="4143375" y="1504950"/>
            <a:ext cx="3571875" cy="4857750"/>
            <a:chOff x="5286380" y="500042"/>
            <a:chExt cx="2501124" cy="4857784"/>
          </a:xfrm>
        </p:grpSpPr>
        <p:cxnSp>
          <p:nvCxnSpPr>
            <p:cNvPr id="15378" name="42 Conector recto"/>
            <p:cNvCxnSpPr>
              <a:cxnSpLocks noChangeShapeType="1"/>
            </p:cNvCxnSpPr>
            <p:nvPr/>
          </p:nvCxnSpPr>
          <p:spPr bwMode="auto">
            <a:xfrm>
              <a:off x="5286380" y="500042"/>
              <a:ext cx="2500330" cy="1588"/>
            </a:xfrm>
            <a:prstGeom prst="line">
              <a:avLst/>
            </a:prstGeom>
            <a:noFill/>
            <a:ln w="12700" algn="ctr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379" name="44 Conector recto"/>
            <p:cNvCxnSpPr>
              <a:cxnSpLocks noChangeShapeType="1"/>
            </p:cNvCxnSpPr>
            <p:nvPr/>
          </p:nvCxnSpPr>
          <p:spPr bwMode="auto">
            <a:xfrm rot="5400000">
              <a:off x="5358612" y="2928934"/>
              <a:ext cx="4856990" cy="794"/>
            </a:xfrm>
            <a:prstGeom prst="line">
              <a:avLst/>
            </a:prstGeom>
            <a:noFill/>
            <a:ln w="12700" algn="ctr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380" name="56 Conector recto"/>
            <p:cNvCxnSpPr>
              <a:cxnSpLocks noChangeShapeType="1"/>
            </p:cNvCxnSpPr>
            <p:nvPr/>
          </p:nvCxnSpPr>
          <p:spPr bwMode="auto">
            <a:xfrm>
              <a:off x="5286380" y="4500570"/>
              <a:ext cx="2500330" cy="1588"/>
            </a:xfrm>
            <a:prstGeom prst="line">
              <a:avLst/>
            </a:prstGeom>
            <a:noFill/>
            <a:ln w="12700" algn="ctr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381" name="60 Conector recto"/>
            <p:cNvCxnSpPr>
              <a:cxnSpLocks noChangeShapeType="1"/>
            </p:cNvCxnSpPr>
            <p:nvPr/>
          </p:nvCxnSpPr>
          <p:spPr bwMode="auto">
            <a:xfrm>
              <a:off x="5286380" y="5356238"/>
              <a:ext cx="2500330" cy="1588"/>
            </a:xfrm>
            <a:prstGeom prst="line">
              <a:avLst/>
            </a:prstGeom>
            <a:noFill/>
            <a:ln w="12700" algn="ctr">
              <a:solidFill>
                <a:srgbClr val="8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9" name="18 CuadroTexto"/>
          <p:cNvSpPr txBox="1"/>
          <p:nvPr/>
        </p:nvSpPr>
        <p:spPr>
          <a:xfrm>
            <a:off x="1357313" y="6076950"/>
            <a:ext cx="5357812" cy="400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–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ANUAL DE CONTRATACIONES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 rot="5400000">
            <a:off x="3069431" y="1980407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1" name="20 Conector recto de flecha"/>
          <p:cNvCxnSpPr>
            <a:cxnSpLocks noChangeShapeType="1"/>
          </p:cNvCxnSpPr>
          <p:nvPr/>
        </p:nvCxnSpPr>
        <p:spPr bwMode="auto">
          <a:xfrm rot="5400000">
            <a:off x="3069431" y="3491707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2" name="21 Conector recto de flecha"/>
          <p:cNvCxnSpPr>
            <a:cxnSpLocks noChangeShapeType="1"/>
          </p:cNvCxnSpPr>
          <p:nvPr/>
        </p:nvCxnSpPr>
        <p:spPr bwMode="auto">
          <a:xfrm rot="5400000">
            <a:off x="3069431" y="5076032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3" name="22 Conector recto de flecha"/>
          <p:cNvCxnSpPr>
            <a:cxnSpLocks noChangeShapeType="1"/>
          </p:cNvCxnSpPr>
          <p:nvPr/>
        </p:nvCxnSpPr>
        <p:spPr bwMode="auto">
          <a:xfrm rot="5400000">
            <a:off x="3069431" y="4283869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4" name="23 Conector recto de flecha"/>
          <p:cNvCxnSpPr>
            <a:cxnSpLocks noChangeShapeType="1"/>
          </p:cNvCxnSpPr>
          <p:nvPr/>
        </p:nvCxnSpPr>
        <p:spPr bwMode="auto">
          <a:xfrm rot="5400000">
            <a:off x="3069431" y="5868194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25" name="104 Conector recto de flecha"/>
          <p:cNvCxnSpPr>
            <a:cxnSpLocks noChangeShapeType="1"/>
          </p:cNvCxnSpPr>
          <p:nvPr/>
        </p:nvCxnSpPr>
        <p:spPr bwMode="auto">
          <a:xfrm rot="5400000">
            <a:off x="3069431" y="2699544"/>
            <a:ext cx="415925" cy="1588"/>
          </a:xfrm>
          <a:prstGeom prst="straightConnector1">
            <a:avLst/>
          </a:prstGeom>
          <a:noFill/>
          <a:ln w="41275" algn="ctr">
            <a:solidFill>
              <a:srgbClr val="800000"/>
            </a:solidFill>
            <a:round/>
            <a:headEnd/>
            <a:tailEnd type="triangle" w="med" len="med"/>
          </a:ln>
        </p:spPr>
      </p:cxn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ytvKM6uZUuC_CLYrwMR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ytvKM6uZUuC_CLYrwMR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FP0_DXWeEmiCuHVOhml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ytvKM6uZUuC_CLYrwMR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1466</Words>
  <Application>Microsoft Office PowerPoint</Application>
  <PresentationFormat>Presentación en pantalla (4:3)</PresentationFormat>
  <Paragraphs>313</Paragraphs>
  <Slides>27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Wingdings</vt:lpstr>
      <vt:lpstr>ＭＳ Ｐゴシック</vt:lpstr>
      <vt:lpstr>Algerian</vt:lpstr>
      <vt:lpstr>Times New Roman</vt:lpstr>
      <vt:lpstr>Calibri</vt:lpstr>
      <vt:lpstr>Standarddesign</vt:lpstr>
      <vt:lpstr>TCLayout.ActiveDocument</vt:lpstr>
      <vt:lpstr>Presupuesto y Contrataciones Públicas</vt:lpstr>
      <vt:lpstr>Diapositiva 2</vt:lpstr>
      <vt:lpstr>Diapositiva 3</vt:lpstr>
      <vt:lpstr>Presupuesto Público</vt:lpstr>
      <vt:lpstr>Presupuesto Público</vt:lpstr>
      <vt:lpstr>Participación de los encargados de compra pública en la elaboración del presupuesto </vt:lpstr>
      <vt:lpstr>Proceso de formulación del Presupuesto</vt:lpstr>
      <vt:lpstr>Plazos de la formulación del Presupuesto</vt:lpstr>
      <vt:lpstr>Las Unidades de Compra en la construcción del Presupuesto</vt:lpstr>
      <vt:lpstr>Plan Financiero</vt:lpstr>
      <vt:lpstr>Porción del Presupuesto destinado a la Compra Pública</vt:lpstr>
      <vt:lpstr>Clasificador Presupuestario</vt:lpstr>
      <vt:lpstr>Proceso de Contratación</vt:lpstr>
      <vt:lpstr>Presupuesto y Compra Pública - Relación</vt:lpstr>
      <vt:lpstr>Etapas de la Ejecución del Presupuesto</vt:lpstr>
      <vt:lpstr>Certificado de Disponibilidad Presupuestaria</vt:lpstr>
      <vt:lpstr>Diapositiva 17</vt:lpstr>
      <vt:lpstr>Diapositiva 18</vt:lpstr>
      <vt:lpstr>Diapositiva 19</vt:lpstr>
      <vt:lpstr>Diapositiva 20</vt:lpstr>
      <vt:lpstr>Diapositiva 21</vt:lpstr>
      <vt:lpstr>Plataformas Integradas</vt:lpstr>
      <vt:lpstr>Problemas entre el Presupuesto y la Compra Publica</vt:lpstr>
      <vt:lpstr>Problemas entre el Presupuesto y la Compra Publica</vt:lpstr>
      <vt:lpstr>Diapositiva 25</vt:lpstr>
      <vt:lpstr>Diapositiva 26</vt:lpstr>
      <vt:lpstr>Diapositiva 27</vt:lpstr>
    </vt:vector>
  </TitlesOfParts>
  <Company>PresentationPoint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usuario</cp:lastModifiedBy>
  <cp:revision>579</cp:revision>
  <cp:lastPrinted>2005-03-15T07:48:11Z</cp:lastPrinted>
  <dcterms:created xsi:type="dcterms:W3CDTF">2004-11-16T16:03:16Z</dcterms:created>
  <dcterms:modified xsi:type="dcterms:W3CDTF">2011-06-25T20:50:57Z</dcterms:modified>
</cp:coreProperties>
</file>